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339" r:id="rId2"/>
    <p:sldId id="510" r:id="rId3"/>
    <p:sldId id="461" r:id="rId4"/>
    <p:sldId id="511" r:id="rId5"/>
    <p:sldId id="464" r:id="rId6"/>
    <p:sldId id="513" r:id="rId7"/>
    <p:sldId id="487" r:id="rId8"/>
    <p:sldId id="470" r:id="rId9"/>
    <p:sldId id="488" r:id="rId10"/>
    <p:sldId id="489" r:id="rId11"/>
    <p:sldId id="490" r:id="rId12"/>
    <p:sldId id="491" r:id="rId13"/>
    <p:sldId id="492" r:id="rId14"/>
    <p:sldId id="471" r:id="rId15"/>
    <p:sldId id="493" r:id="rId16"/>
    <p:sldId id="494" r:id="rId17"/>
    <p:sldId id="476" r:id="rId18"/>
    <p:sldId id="503" r:id="rId19"/>
    <p:sldId id="512" r:id="rId20"/>
    <p:sldId id="499" r:id="rId21"/>
    <p:sldId id="501" r:id="rId22"/>
    <p:sldId id="502" r:id="rId23"/>
    <p:sldId id="500" r:id="rId24"/>
    <p:sldId id="479" r:id="rId25"/>
    <p:sldId id="475" r:id="rId26"/>
    <p:sldId id="478" r:id="rId27"/>
    <p:sldId id="516" r:id="rId28"/>
    <p:sldId id="504" r:id="rId29"/>
    <p:sldId id="505" r:id="rId30"/>
    <p:sldId id="480" r:id="rId31"/>
    <p:sldId id="477" r:id="rId32"/>
    <p:sldId id="506" r:id="rId33"/>
    <p:sldId id="508" r:id="rId34"/>
    <p:sldId id="484" r:id="rId35"/>
    <p:sldId id="507" r:id="rId36"/>
    <p:sldId id="514" r:id="rId37"/>
    <p:sldId id="481" r:id="rId38"/>
    <p:sldId id="515" r:id="rId39"/>
    <p:sldId id="486" r:id="rId40"/>
    <p:sldId id="434" r:id="rId41"/>
    <p:sldId id="436" r:id="rId42"/>
    <p:sldId id="518" r:id="rId43"/>
    <p:sldId id="438" r:id="rId44"/>
    <p:sldId id="509" r:id="rId45"/>
    <p:sldId id="519" r:id="rId46"/>
    <p:sldId id="520" r:id="rId47"/>
    <p:sldId id="52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צבי מינץ" initials="צמ" lastIdx="1" clrIdx="0">
    <p:extLst>
      <p:ext uri="{19B8F6BF-5375-455C-9EA6-DF929625EA0E}">
        <p15:presenceInfo xmlns:p15="http://schemas.microsoft.com/office/powerpoint/2012/main" userId="S::tzvi.mintz@msmail.ariel.ac.il::b7b84722-ab4e-4b3b-b06d-9e0668f63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4" autoAdjust="0"/>
    <p:restoredTop sz="93801" autoAdjust="0"/>
  </p:normalViewPr>
  <p:slideViewPr>
    <p:cSldViewPr snapToGrid="0">
      <p:cViewPr>
        <p:scale>
          <a:sx n="140" d="100"/>
          <a:sy n="140" d="100"/>
        </p:scale>
        <p:origin x="4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3T07:11:57.81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3T07:11:57.81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B871266-AB40-497F-B997-36610F9C91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ABD4E4C-746C-443A-88AF-8C066FDDBB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74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4E4C-746C-443A-88AF-8C066FDDBBBD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44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826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813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360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97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106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558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050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87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93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41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40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469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gramiz.com/dsa/hash-table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programiz.com/dsa/hash-tab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ftwareengineering.stackexchange.com/questions/49550/which-hashing-algorithm-is-best-for-uniqueness-and-speed/145633#14563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watch?v=2E54GqF0H4s&amp;list=PLDV1Zeh2NRsB6SWUrDFW2RmDotAfPbeHu&amp;index=29" TargetMode="Externa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2E54GqF0H4s&amp;list=PLDV1Zeh2NRsB6SWUrDFW2RmDotAfPbeHu&amp;index=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bEMblUECU" TargetMode="External"/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mailto:zvimints@gmail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two-sum/" TargetMode="Externa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eeksforgeeks.org/advantages-of-bst-over-hash-table/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eksforgeeks.org/top-20-hashing-technique-based-interview-ques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4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מבני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4236"/>
            <a:ext cx="9144000" cy="440593"/>
          </a:xfrm>
        </p:spPr>
        <p:txBody>
          <a:bodyPr>
            <a:normAutofit fontScale="92500" lnSpcReduction="20000"/>
          </a:bodyPr>
          <a:lstStyle/>
          <a:p>
            <a:r>
              <a:rPr lang="he-IL" sz="3500" b="1" dirty="0"/>
              <a:t>תרגול 6 – </a:t>
            </a:r>
            <a:r>
              <a:rPr lang="en-US" sz="3500" b="1" dirty="0"/>
              <a:t>Hash Table</a:t>
            </a:r>
            <a:endParaRPr lang="he-IL" sz="3500" b="1" dirty="0"/>
          </a:p>
          <a:p>
            <a:pPr rtl="0"/>
            <a:endParaRPr lang="he-IL" b="1" dirty="0"/>
          </a:p>
          <a:p>
            <a:pPr rtl="0"/>
            <a:endParaRPr lang="he-IL" b="1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64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81872"/>
              </p:ext>
            </p:extLst>
          </p:nvPr>
        </p:nvGraphicFramePr>
        <p:xfrm>
          <a:off x="1399133" y="4443369"/>
          <a:ext cx="8882456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Sorted Array by Key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BBST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83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/>
        </p:nvGraphicFramePr>
        <p:xfrm>
          <a:off x="1399133" y="4443369"/>
          <a:ext cx="8882456" cy="22250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Sorted Array by Key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BBST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83315"/>
                  </a:ext>
                </a:extLst>
              </a:tr>
              <a:tr h="180599">
                <a:tc gridSpan="4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...</a:t>
                      </a: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Direct Access Table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4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97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2833038" y="1191531"/>
                <a:ext cx="6618286" cy="433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2400" dirty="0">
                    <a:solidFill>
                      <a:srgbClr val="00FFFF"/>
                    </a:solidFill>
                  </a:rPr>
                  <a:t>כאשר </a:t>
                </a:r>
                <a:r>
                  <a:rPr lang="he-IL" sz="2400" b="1" dirty="0">
                    <a:solidFill>
                      <a:srgbClr val="00FFFF"/>
                    </a:solidFill>
                  </a:rPr>
                  <a:t>האינדקס</a:t>
                </a:r>
                <a:r>
                  <a:rPr lang="he-IL" sz="2400" dirty="0">
                    <a:solidFill>
                      <a:srgbClr val="00FFFF"/>
                    </a:solidFill>
                  </a:rPr>
                  <a:t> במערך הוא</a:t>
                </a:r>
                <a:r>
                  <a:rPr lang="he-IL" sz="2400" b="1" dirty="0">
                    <a:solidFill>
                      <a:srgbClr val="00FFFF"/>
                    </a:solidFill>
                  </a:rPr>
                  <a:t> ת.ז של הסטודנט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2400" dirty="0"/>
                  <a:t>לדוגמא על מנת לאחסן סטודנט עם ת.ז 111</a:t>
                </a:r>
              </a:p>
              <a:p>
                <a:pPr algn="ctr" rtl="1"/>
                <a:r>
                  <a:rPr lang="he-IL" sz="2400" dirty="0"/>
                  <a:t>אז נכניס את הערך שלו למערך בתא 111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[111])</m:t>
                    </m:r>
                  </m:oMath>
                </a14:m>
                <a:r>
                  <a:rPr lang="he-IL" sz="2400" dirty="0"/>
                  <a:t>)</a:t>
                </a:r>
              </a:p>
              <a:p>
                <a:pPr algn="ctr" rtl="1"/>
                <a:endParaRPr lang="he-IL" sz="2400" dirty="0"/>
              </a:p>
              <a:p>
                <a:pPr algn="ctr" rtl="1"/>
                <a:endParaRPr lang="he-IL" sz="2400" dirty="0"/>
              </a:p>
              <a:p>
                <a:pPr algn="ctr" rtl="1"/>
                <a:r>
                  <a:rPr lang="he-IL" sz="36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תרשים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endParaRPr lang="he-IL" sz="36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38" y="1191531"/>
                <a:ext cx="6618286" cy="4339650"/>
              </a:xfrm>
              <a:prstGeom prst="rect">
                <a:avLst/>
              </a:prstGeom>
              <a:blipFill>
                <a:blip r:embed="rId4"/>
                <a:stretch>
                  <a:fillRect t="-9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59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304673" y="1191531"/>
                <a:ext cx="5675015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כאשר </a:t>
                </a:r>
                <a:r>
                  <a:rPr lang="he-IL" sz="2400" b="1" dirty="0"/>
                  <a:t>האינדקס</a:t>
                </a:r>
                <a:r>
                  <a:rPr lang="he-IL" sz="2400" dirty="0"/>
                  <a:t> במערך הוא</a:t>
                </a:r>
                <a:r>
                  <a:rPr lang="he-IL" sz="2400" b="1" dirty="0"/>
                  <a:t> ת.ז של הסטודנט</a:t>
                </a:r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73" y="1191531"/>
                <a:ext cx="5675015" cy="1938992"/>
              </a:xfrm>
              <a:prstGeom prst="rect">
                <a:avLst/>
              </a:prstGeom>
              <a:blipFill>
                <a:blip r:embed="rId4"/>
                <a:stretch>
                  <a:fillRect l="-537" t="-2194" r="-17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D63DC4-2334-4895-A9E6-1F07FEBE9B42}"/>
              </a:ext>
            </a:extLst>
          </p:cNvPr>
          <p:cNvSpPr/>
          <p:nvPr/>
        </p:nvSpPr>
        <p:spPr>
          <a:xfrm>
            <a:off x="2851627" y="2736849"/>
            <a:ext cx="6095999" cy="3928534"/>
          </a:xfrm>
          <a:prstGeom prst="roundRect">
            <a:avLst>
              <a:gd name="adj" fmla="val 22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 descr="Direct addressing representation">
            <a:extLst>
              <a:ext uri="{FF2B5EF4-FFF2-40B4-BE49-F238E27FC236}">
                <a16:creationId xmlns:a16="http://schemas.microsoft.com/office/drawing/2014/main" id="{8F662566-7E55-494F-AE26-B99BE4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6"/>
          <a:stretch/>
        </p:blipFill>
        <p:spPr bwMode="auto">
          <a:xfrm>
            <a:off x="2690761" y="2736849"/>
            <a:ext cx="6299200" cy="380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1CDB19-641F-4355-9709-F2073E96F624}"/>
              </a:ext>
            </a:extLst>
          </p:cNvPr>
          <p:cNvSpPr/>
          <p:nvPr/>
        </p:nvSpPr>
        <p:spPr>
          <a:xfrm>
            <a:off x="3593054" y="6236472"/>
            <a:ext cx="434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https://www.programiz.com/dsa/hash-table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0794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304673" y="1191531"/>
                <a:ext cx="5675015" cy="267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כאשר </a:t>
                </a:r>
                <a:r>
                  <a:rPr lang="he-IL" sz="2400" b="1" dirty="0"/>
                  <a:t>האינדקס</a:t>
                </a:r>
                <a:r>
                  <a:rPr lang="he-IL" sz="2400" dirty="0"/>
                  <a:t> במערך הוא</a:t>
                </a:r>
                <a:r>
                  <a:rPr lang="he-IL" sz="2400" b="1" dirty="0"/>
                  <a:t> ת.ז של הסטודנט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endParaRPr lang="he-IL" sz="2400" dirty="0"/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73" y="1191531"/>
                <a:ext cx="5675015" cy="2677656"/>
              </a:xfrm>
              <a:prstGeom prst="rect">
                <a:avLst/>
              </a:prstGeom>
              <a:blipFill>
                <a:blip r:embed="rId4"/>
                <a:stretch>
                  <a:fillRect l="-537" t="-1591" r="-17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53DF7DCB-BDA4-48A7-8B5B-7577CBFB92B0}"/>
              </a:ext>
            </a:extLst>
          </p:cNvPr>
          <p:cNvSpPr/>
          <p:nvPr/>
        </p:nvSpPr>
        <p:spPr>
          <a:xfrm>
            <a:off x="2883688" y="28876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directAddressSearch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k)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A[k]</a:t>
            </a:r>
          </a:p>
          <a:p>
            <a:pPr algn="ctr"/>
            <a:endParaRPr lang="en-US" sz="28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directAddressInsert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A[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] = x</a:t>
            </a:r>
          </a:p>
          <a:p>
            <a:pPr algn="ctr"/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directAddressDelete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A[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] = NIL</a:t>
            </a:r>
          </a:p>
          <a:p>
            <a:pPr algn="ctr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63790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530696" y="1191531"/>
                <a:ext cx="5222968" cy="2492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3600" dirty="0">
                    <a:solidFill>
                      <a:srgbClr val="FFCC00"/>
                    </a:solidFill>
                  </a:rPr>
                  <a:t>סיבוכיות</a:t>
                </a:r>
                <a:endParaRPr lang="he-IL" sz="2400" b="1" dirty="0">
                  <a:solidFill>
                    <a:srgbClr val="FFCC00"/>
                  </a:solidFill>
                </a:endParaRPr>
              </a:p>
              <a:p>
                <a:pPr algn="r" rtl="1"/>
                <a:endParaRPr lang="he-IL" sz="2400" dirty="0"/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696" y="1191531"/>
                <a:ext cx="5222968" cy="2492990"/>
              </a:xfrm>
              <a:prstGeom prst="rect">
                <a:avLst/>
              </a:prstGeom>
              <a:blipFill>
                <a:blip r:embed="rId4"/>
                <a:stretch>
                  <a:fillRect l="-350" t="-1711" r="-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ADDFB75-33A3-4218-8704-AD84F745C6B8}"/>
              </a:ext>
            </a:extLst>
          </p:cNvPr>
          <p:cNvSpPr/>
          <p:nvPr/>
        </p:nvSpPr>
        <p:spPr>
          <a:xfrm>
            <a:off x="-3543004" y="2936350"/>
            <a:ext cx="115700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3200" b="1" dirty="0">
                <a:latin typeface="+mj-lt"/>
              </a:rPr>
              <a:t>הוספה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מחיקה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חיפוש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מקום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7E7D0D-16E0-40AB-B6F3-3FC88ED1B8C6}"/>
              </a:ext>
            </a:extLst>
          </p:cNvPr>
          <p:cNvSpPr/>
          <p:nvPr/>
        </p:nvSpPr>
        <p:spPr>
          <a:xfrm>
            <a:off x="4427621" y="2936350"/>
            <a:ext cx="13383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rgbClr val="92D050"/>
                </a:solidFill>
                <a:latin typeface="+mj-lt"/>
              </a:rPr>
              <a:t>O(1)</a:t>
            </a:r>
            <a:endParaRPr lang="he-IL" sz="3200" b="1" dirty="0">
              <a:solidFill>
                <a:srgbClr val="92D050"/>
              </a:solidFill>
              <a:latin typeface="+mj-lt"/>
            </a:endParaRP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</a:rPr>
              <a:t>O(1)</a:t>
            </a:r>
            <a:endParaRPr lang="he-IL" sz="3200" b="1" dirty="0">
              <a:solidFill>
                <a:srgbClr val="92D050"/>
              </a:solidFill>
            </a:endParaRP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</a:rPr>
              <a:t>O(1)</a:t>
            </a:r>
          </a:p>
          <a:p>
            <a:pPr algn="r"/>
            <a:endParaRPr lang="en-US" sz="3200" b="1" dirty="0">
              <a:solidFill>
                <a:srgbClr val="92D050"/>
              </a:solidFill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  <a:latin typeface="+mj-lt"/>
              </a:rPr>
              <a:t>O(|U|)</a:t>
            </a:r>
            <a:endParaRPr lang="he-IL" sz="3200" b="1" dirty="0">
              <a:solidFill>
                <a:srgbClr val="92D050"/>
              </a:solidFill>
              <a:latin typeface="+mj-lt"/>
            </a:endParaRPr>
          </a:p>
          <a:p>
            <a:pPr algn="r"/>
            <a:endParaRPr lang="he-IL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7C7D4-A025-493E-87FF-02498AA76726}"/>
              </a:ext>
            </a:extLst>
          </p:cNvPr>
          <p:cNvSpPr/>
          <p:nvPr/>
        </p:nvSpPr>
        <p:spPr>
          <a:xfrm>
            <a:off x="89093" y="1191531"/>
            <a:ext cx="1210619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200" b="1" dirty="0">
                <a:solidFill>
                  <a:srgbClr val="C00000"/>
                </a:solidFill>
              </a:rPr>
              <a:t>הגבלות:</a:t>
            </a:r>
          </a:p>
          <a:p>
            <a:pPr algn="ctr" rtl="1"/>
            <a:endParaRPr lang="he-IL" sz="3200" b="1" dirty="0">
              <a:solidFill>
                <a:srgbClr val="C00000"/>
              </a:solidFill>
            </a:endParaRPr>
          </a:p>
          <a:p>
            <a:pPr algn="ctr" rtl="1"/>
            <a:r>
              <a:rPr lang="he-IL" sz="3200" dirty="0"/>
              <a:t>1. חוסר מידע קודם על ערך המפתח המקסמלי</a:t>
            </a:r>
          </a:p>
          <a:p>
            <a:pPr algn="ctr" rtl="1"/>
            <a:endParaRPr lang="he-IL" sz="3200" b="1" dirty="0"/>
          </a:p>
          <a:p>
            <a:pPr marL="514350" indent="-514350" algn="ctr" rtl="1">
              <a:buFont typeface="+mj-lt"/>
              <a:buAutoNum type="arabicPeriod" startAt="2"/>
            </a:pPr>
            <a:r>
              <a:rPr lang="he-IL" sz="3200" dirty="0"/>
              <a:t>תחום המפתחות יכול להיות ענק</a:t>
            </a:r>
          </a:p>
          <a:p>
            <a:pPr algn="ctr" rtl="1"/>
            <a:endParaRPr lang="he-IL" sz="3200" dirty="0"/>
          </a:p>
          <a:p>
            <a:pPr marL="514350" indent="-514350" algn="ctr" rtl="1">
              <a:buFont typeface="+mj-lt"/>
              <a:buAutoNum type="arabicPeriod" startAt="3"/>
            </a:pPr>
            <a:r>
              <a:rPr lang="he-IL" sz="3200" dirty="0"/>
              <a:t>שימושי רק אם כמות המפתחות המקסמלית קטנה</a:t>
            </a:r>
          </a:p>
          <a:p>
            <a:pPr marL="457200" indent="-457200" algn="ctr" rtl="1">
              <a:buAutoNum type="arabicPeriod" startAt="3"/>
            </a:pPr>
            <a:endParaRPr lang="he-IL" sz="3200" dirty="0"/>
          </a:p>
          <a:p>
            <a:pPr marL="457200" indent="-457200" algn="ctr" rtl="1">
              <a:buAutoNum type="arabicPeriod" startAt="3"/>
            </a:pPr>
            <a:r>
              <a:rPr lang="he-IL" sz="3200" dirty="0"/>
              <a:t>גורם לבזבוז זכרון אם קיים הבדל גדול בין כמות הרשומות לערך המקסמלי</a:t>
            </a:r>
          </a:p>
        </p:txBody>
      </p:sp>
    </p:spTree>
    <p:extLst>
      <p:ext uri="{BB962C8B-B14F-4D97-AF65-F5344CB8AC3E}">
        <p14:creationId xmlns:p14="http://schemas.microsoft.com/office/powerpoint/2010/main" val="40201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Table</a:t>
            </a:r>
            <a:endParaRPr lang="he-IL" sz="54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551A9-7973-4503-8621-2892399366B2}"/>
              </a:ext>
            </a:extLst>
          </p:cNvPr>
          <p:cNvSpPr/>
          <p:nvPr/>
        </p:nvSpPr>
        <p:spPr>
          <a:xfrm>
            <a:off x="1520302" y="1257532"/>
            <a:ext cx="94685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3200" b="1" dirty="0">
                <a:solidFill>
                  <a:srgbClr val="00FFFF"/>
                </a:solidFill>
              </a:rPr>
              <a:t>טבלת גיבוב </a:t>
            </a:r>
            <a:r>
              <a:rPr lang="he-IL" sz="3200" dirty="0"/>
              <a:t>(</a:t>
            </a:r>
            <a:r>
              <a:rPr lang="en-US" sz="3200" dirty="0"/>
              <a:t>Hash Table</a:t>
            </a:r>
            <a:r>
              <a:rPr lang="he-IL" sz="3200" dirty="0"/>
              <a:t>) הוא מבנה נתונים אשר מאפשר מיפוי של מפתחות (</a:t>
            </a:r>
            <a:r>
              <a:rPr lang="en-US" sz="3200" dirty="0"/>
              <a:t>keys</a:t>
            </a:r>
            <a:r>
              <a:rPr lang="he-IL" sz="3200" dirty="0"/>
              <a:t>) לערכים (</a:t>
            </a:r>
            <a:r>
              <a:rPr lang="en-US" sz="3200" dirty="0"/>
              <a:t>values</a:t>
            </a:r>
            <a:r>
              <a:rPr lang="he-IL" sz="3200" dirty="0"/>
              <a:t>)</a:t>
            </a:r>
          </a:p>
          <a:p>
            <a:pPr algn="r" rtl="1"/>
            <a:r>
              <a:rPr lang="he-IL" sz="3200" dirty="0"/>
              <a:t>טבלת גיבוב היא טבלאות אינדקסים אשר מקשרת בין איבר למקומו במערך, מבנה נתונים המאפשר הכנסה,מחיקה וחיפוש מהיר.</a:t>
            </a:r>
            <a:endParaRPr lang="he-IL" sz="3200" b="1" dirty="0">
              <a:solidFill>
                <a:srgbClr val="00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37D7C48-C42A-41F9-9526-52FA0C08172C}"/>
                  </a:ext>
                </a:extLst>
              </p:cNvPr>
              <p:cNvSpPr/>
              <p:nvPr/>
            </p:nvSpPr>
            <p:spPr>
              <a:xfrm>
                <a:off x="1520303" y="4257393"/>
                <a:ext cx="92406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111111111 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𝑃𝑒𝑟𝑠𝑜𝑛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𝑍𝑣𝑖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,11111111,</m:t>
                    </m:r>
                  </m:oMath>
                </a14:m>
                <a:r>
                  <a:rPr lang="en-US" sz="3200" dirty="0"/>
                  <a:t> 25/10/1995)</a:t>
                </a:r>
                <a:endParaRPr lang="he-IL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37D7C48-C42A-41F9-9526-52FA0C081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03" y="4257393"/>
                <a:ext cx="9240671" cy="584775"/>
              </a:xfrm>
              <a:prstGeom prst="rect">
                <a:avLst/>
              </a:prstGeom>
              <a:blipFill>
                <a:blip r:embed="rId4"/>
                <a:stretch>
                  <a:fillRect t="-12500" r="-792" b="-34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9BE2BD9-7B65-4DBA-B454-27798B4274AA}"/>
              </a:ext>
            </a:extLst>
          </p:cNvPr>
          <p:cNvSpPr/>
          <p:nvPr/>
        </p:nvSpPr>
        <p:spPr>
          <a:xfrm>
            <a:off x="2361857" y="3589777"/>
            <a:ext cx="783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 </a:t>
            </a:r>
            <a:endParaRPr lang="he-IL" sz="28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906DFE-EB72-4EBA-9295-2BF3F64F7078}"/>
              </a:ext>
            </a:extLst>
          </p:cNvPr>
          <p:cNvSpPr/>
          <p:nvPr/>
        </p:nvSpPr>
        <p:spPr>
          <a:xfrm>
            <a:off x="7776650" y="3661975"/>
            <a:ext cx="988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Value</a:t>
            </a:r>
            <a:endParaRPr lang="he-IL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5EE2AC-32EC-4AAD-A2F8-223F353F85FE}"/>
                  </a:ext>
                </a:extLst>
              </p:cNvPr>
              <p:cNvSpPr/>
              <p:nvPr/>
            </p:nvSpPr>
            <p:spPr>
              <a:xfrm>
                <a:off x="1520303" y="5336530"/>
                <a:ext cx="96145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222222222 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𝑃𝑒𝑟𝑠𝑜𝑛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𝐷𝑎𝑛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,222222222,</m:t>
                    </m:r>
                  </m:oMath>
                </a14:m>
                <a:r>
                  <a:rPr lang="en-US" sz="3200" dirty="0"/>
                  <a:t> 26/10/1995)</a:t>
                </a:r>
                <a:endParaRPr lang="he-IL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5EE2AC-32EC-4AAD-A2F8-223F353F8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03" y="5336530"/>
                <a:ext cx="9614555" cy="584775"/>
              </a:xfrm>
              <a:prstGeom prst="rect">
                <a:avLst/>
              </a:prstGeom>
              <a:blipFill>
                <a:blip r:embed="rId5"/>
                <a:stretch>
                  <a:fillRect t="-12500" r="-697" b="-34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/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פונקצייה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C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 אשר ממפה מפתח למספר </a:t>
                </a:r>
                <a:r>
                  <a:rPr lang="he-IL" sz="3600" dirty="0">
                    <a:solidFill>
                      <a:srgbClr val="00FFFF"/>
                    </a:solidFill>
                    <a:latin typeface="+mj-lt"/>
                  </a:rPr>
                  <a:t>בטווח קבוע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  <a:blipFill>
                <a:blip r:embed="rId4"/>
                <a:stretch>
                  <a:fillRect t="-14151" r="-62" b="-349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/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𝐾𝐸𝑌𝑆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→{0…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385277" y="2243263"/>
            <a:ext cx="1297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לדוגמה: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3D27B-043E-43A8-B6B1-855C5D8CC94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4"/>
          <a:stretch>
            <a:fillRect/>
          </a:stretch>
        </p:blipFill>
        <p:spPr bwMode="auto">
          <a:xfrm>
            <a:off x="1338119" y="2957629"/>
            <a:ext cx="9515761" cy="31666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BBE1E7B-2417-2147-98F0-BF3C0791BD7D}"/>
              </a:ext>
            </a:extLst>
          </p:cNvPr>
          <p:cNvSpPr/>
          <p:nvPr/>
        </p:nvSpPr>
        <p:spPr>
          <a:xfrm>
            <a:off x="3784922" y="4872942"/>
            <a:ext cx="7604567" cy="1527858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8F8759-7021-684D-B33B-1C9701A3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" y="3990942"/>
            <a:ext cx="4095797" cy="28670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AC7B60-D521-A245-A53E-5D8B45DC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87" y="3617866"/>
            <a:ext cx="1275931" cy="893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733F2E-030F-C94A-81B5-CCA85C53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20" y="3311397"/>
            <a:ext cx="1364045" cy="159086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E8DBE00-BA80-3948-8FF4-E6F8F791F4D4}"/>
              </a:ext>
            </a:extLst>
          </p:cNvPr>
          <p:cNvSpPr/>
          <p:nvPr/>
        </p:nvSpPr>
        <p:spPr>
          <a:xfrm>
            <a:off x="2127994" y="2703399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457200" rtl="1" eaLnBrk="1" latinLnBrk="0" hangingPunct="1"/>
            <a:r>
              <a:rPr lang="en-US" sz="2800" dirty="0">
                <a:solidFill>
                  <a:srgbClr val="FF0000"/>
                </a:solidFill>
              </a:rPr>
              <a:t>Hash Function</a:t>
            </a:r>
            <a:endParaRPr lang="he-IL" sz="2800" dirty="0">
              <a:solidFill>
                <a:srgbClr val="FF0000"/>
              </a:solidFill>
            </a:endParaRPr>
          </a:p>
        </p:txBody>
      </p:sp>
      <p:pic>
        <p:nvPicPr>
          <p:cNvPr id="13" name="Picture 2" descr="study50 slide">
            <a:extLst>
              <a:ext uri="{FF2B5EF4-FFF2-40B4-BE49-F238E27FC236}">
                <a16:creationId xmlns:a16="http://schemas.microsoft.com/office/drawing/2014/main" id="{607B791A-B86D-2E46-9F9A-5DDC9072E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5085389" y="2251584"/>
            <a:ext cx="5998713" cy="135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9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3478" y="2975146"/>
            <a:ext cx="9144000" cy="754955"/>
          </a:xfrm>
        </p:spPr>
        <p:txBody>
          <a:bodyPr>
            <a:no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  <a:t>מערכים</a:t>
            </a:r>
            <a:b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</a:br>
            <a:b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</a:br>
            <a: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  <a:t>רשימה מקושרות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F8062-6465-7D49-8D50-7C1985475B23}"/>
              </a:ext>
            </a:extLst>
          </p:cNvPr>
          <p:cNvSpPr txBox="1">
            <a:spLocks/>
          </p:cNvSpPr>
          <p:nvPr/>
        </p:nvSpPr>
        <p:spPr>
          <a:xfrm>
            <a:off x="1524000" y="4591459"/>
            <a:ext cx="9773478" cy="109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טבלאות גיבוב משלבים את הגישה של </a:t>
            </a:r>
            <a:r>
              <a:rPr lang="en-US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Random Access</a:t>
            </a:r>
            <a:r>
              <a:rPr lang="he-IL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 שיש במערך ביחד עם הדינמיות של רשימה מקושרת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2480BC-F2BC-5B44-8F07-C95F11714164}"/>
              </a:ext>
            </a:extLst>
          </p:cNvPr>
          <p:cNvSpPr txBox="1">
            <a:spLocks/>
          </p:cNvSpPr>
          <p:nvPr/>
        </p:nvSpPr>
        <p:spPr>
          <a:xfrm>
            <a:off x="1706218" y="424768"/>
            <a:ext cx="9144000" cy="75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בשיעורים הקודמים</a:t>
            </a:r>
          </a:p>
        </p:txBody>
      </p:sp>
    </p:spTree>
    <p:extLst>
      <p:ext uri="{BB962C8B-B14F-4D97-AF65-F5344CB8AC3E}">
        <p14:creationId xmlns:p14="http://schemas.microsoft.com/office/powerpoint/2010/main" val="7597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/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פונקצייה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C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 אשר ממפה מפתח למספר </a:t>
                </a:r>
                <a:r>
                  <a:rPr lang="he-IL" sz="3600" dirty="0">
                    <a:solidFill>
                      <a:srgbClr val="00FFFF"/>
                    </a:solidFill>
                    <a:latin typeface="+mj-lt"/>
                  </a:rPr>
                  <a:t>בטווח קבוע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  <a:blipFill>
                <a:blip r:embed="rId4"/>
                <a:stretch>
                  <a:fillRect t="-14151" r="-62" b="-349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/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𝐾𝐸𝑌𝑆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→{0…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385277" y="2243263"/>
            <a:ext cx="16962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לדוגמה 2 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9" t="44210" r="41579" b="21689"/>
          <a:stretch/>
        </p:blipFill>
        <p:spPr>
          <a:xfrm>
            <a:off x="3672701" y="2720316"/>
            <a:ext cx="5227847" cy="3735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42A529-C00A-4A1B-820B-3532499DF6AF}"/>
              </a:ext>
            </a:extLst>
          </p:cNvPr>
          <p:cNvSpPr/>
          <p:nvPr/>
        </p:nvSpPr>
        <p:spPr>
          <a:xfrm rot="20936081">
            <a:off x="3643234" y="5255945"/>
            <a:ext cx="256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b="1" dirty="0">
                <a:solidFill>
                  <a:srgbClr val="C00000"/>
                </a:solidFill>
              </a:rPr>
              <a:t>איך היא עובדת?</a:t>
            </a:r>
          </a:p>
        </p:txBody>
      </p:sp>
    </p:spTree>
    <p:extLst>
      <p:ext uri="{BB962C8B-B14F-4D97-AF65-F5344CB8AC3E}">
        <p14:creationId xmlns:p14="http://schemas.microsoft.com/office/powerpoint/2010/main" val="32338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174456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9" t="44210" r="41579" b="21689"/>
          <a:stretch/>
        </p:blipFill>
        <p:spPr>
          <a:xfrm>
            <a:off x="6909899" y="1453609"/>
            <a:ext cx="4657479" cy="332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FE0D0-17B1-405C-837C-8594CECAB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95" t="57882" r="41498" b="27849"/>
          <a:stretch/>
        </p:blipFill>
        <p:spPr>
          <a:xfrm>
            <a:off x="624622" y="1453609"/>
            <a:ext cx="5471378" cy="24253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E7C6F9-19F9-46D7-BA31-0063E2C7C1C3}"/>
              </a:ext>
            </a:extLst>
          </p:cNvPr>
          <p:cNvSpPr/>
          <p:nvPr/>
        </p:nvSpPr>
        <p:spPr>
          <a:xfrm>
            <a:off x="-885897" y="4130397"/>
            <a:ext cx="8492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sum ASCII Values </a:t>
            </a:r>
            <a:r>
              <a:rPr lang="en-US" sz="4000" dirty="0">
                <a:solidFill>
                  <a:srgbClr val="00FFFF"/>
                </a:solidFill>
                <a:latin typeface="+mj-lt"/>
              </a:rPr>
              <a:t>%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rgbClr val="FFCC00"/>
                </a:solidFill>
                <a:latin typeface="+mj-lt"/>
              </a:rPr>
              <a:t>30</a:t>
            </a:r>
            <a:endParaRPr lang="he-IL" sz="4000" dirty="0">
              <a:solidFill>
                <a:srgbClr val="FFCC0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EC95F-A74B-4250-A69E-42CE725435B7}"/>
              </a:ext>
            </a:extLst>
          </p:cNvPr>
          <p:cNvSpPr/>
          <p:nvPr/>
        </p:nvSpPr>
        <p:spPr>
          <a:xfrm>
            <a:off x="8005281" y="334474"/>
            <a:ext cx="282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FFCC00"/>
                </a:solidFill>
              </a:rPr>
              <a:t>נניח שגודל המערך הוא 30 מקומות</a:t>
            </a:r>
            <a:endParaRPr lang="he-IL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6A809B-DDCC-4F33-8493-0B958BC9916F}"/>
              </a:ext>
            </a:extLst>
          </p:cNvPr>
          <p:cNvSpPr/>
          <p:nvPr/>
        </p:nvSpPr>
        <p:spPr>
          <a:xfrm>
            <a:off x="3242494" y="5935743"/>
            <a:ext cx="5707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יכול להיות 2 קלטים עם פלט זהה  </a:t>
            </a:r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למה?</a:t>
            </a:r>
            <a:endParaRPr lang="he-IL" sz="28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8081BE-3DE7-44B0-9696-473803A8B8EA}"/>
              </a:ext>
            </a:extLst>
          </p:cNvPr>
          <p:cNvSpPr/>
          <p:nvPr/>
        </p:nvSpPr>
        <p:spPr>
          <a:xfrm>
            <a:off x="3639664" y="5325262"/>
            <a:ext cx="4652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לא יכולים להיות שני </a:t>
            </a:r>
            <a:r>
              <a:rPr lang="he-IL" sz="2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קלטים</a:t>
            </a:r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זהים</a:t>
            </a:r>
            <a:endParaRPr lang="he-I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collisions</a:t>
            </a:r>
            <a:endParaRPr lang="he-IL" sz="5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9" t="44210" r="41579" b="21689"/>
          <a:stretch/>
        </p:blipFill>
        <p:spPr>
          <a:xfrm>
            <a:off x="6909899" y="2866008"/>
            <a:ext cx="4657479" cy="332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14726-5A6F-4A06-BCC4-70673182FAA7}"/>
              </a:ext>
            </a:extLst>
          </p:cNvPr>
          <p:cNvSpPr/>
          <p:nvPr/>
        </p:nvSpPr>
        <p:spPr>
          <a:xfrm>
            <a:off x="8181744" y="1754897"/>
            <a:ext cx="282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FFCC00"/>
                </a:solidFill>
              </a:rPr>
              <a:t>נניח שגודל המערך הוא 30 מקומות</a:t>
            </a:r>
            <a:endParaRPr lang="he-IL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4924E-FE8A-44B1-9C16-57A1B3F6B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10" t="45848" r="40001" b="27485"/>
          <a:stretch/>
        </p:blipFill>
        <p:spPr>
          <a:xfrm>
            <a:off x="310941" y="2499614"/>
            <a:ext cx="5319838" cy="3838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540173-7997-4FFB-B5A7-D52896833CE4}"/>
                  </a:ext>
                </a:extLst>
              </p:cNvPr>
              <p:cNvSpPr/>
              <p:nvPr/>
            </p:nvSpPr>
            <p:spPr>
              <a:xfrm>
                <a:off x="2414607" y="1148996"/>
                <a:ext cx="725878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rgbClr val="FF0000"/>
                    </a:solidFill>
                  </a:rPr>
                  <a:t>h(x) = h(y) but x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he-IL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540173-7997-4FFB-B5A7-D5289683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07" y="1148996"/>
                <a:ext cx="7258781" cy="769441"/>
              </a:xfrm>
              <a:prstGeom prst="rect">
                <a:avLst/>
              </a:prstGeom>
              <a:blipFill>
                <a:blip r:embed="rId6"/>
                <a:stretch>
                  <a:fillRect t="-14961" b="-370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66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294460" y="1211638"/>
            <a:ext cx="2055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בדוגמה שלנו: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D35E7-06E6-4C67-BF37-E131C12BB18A}"/>
                  </a:ext>
                </a:extLst>
              </p:cNvPr>
              <p:cNvSpPr/>
              <p:nvPr/>
            </p:nvSpPr>
            <p:spPr>
              <a:xfrm>
                <a:off x="4227343" y="3654309"/>
                <a:ext cx="4118563" cy="3539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111111111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200" b="0" dirty="0"/>
              </a:p>
              <a:p>
                <a:pPr algn="r" rtl="1"/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222222222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he-IL" sz="3200" b="0" dirty="0"/>
              </a:p>
              <a:p>
                <a:pPr algn="r" rtl="1"/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999999999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=997</m:t>
                      </m:r>
                    </m:oMath>
                  </m:oMathPara>
                </a14:m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he-IL" sz="3200" dirty="0"/>
              </a:p>
              <a:p>
                <a:pPr algn="r" rtl="1"/>
                <a:endParaRPr lang="he-IL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D35E7-06E6-4C67-BF37-E131C12BB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43" y="3654309"/>
                <a:ext cx="4118563" cy="353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4BB2B237-751F-41A1-AB88-3A32FCA3E5D5}"/>
              </a:ext>
            </a:extLst>
          </p:cNvPr>
          <p:cNvSpPr/>
          <p:nvPr/>
        </p:nvSpPr>
        <p:spPr>
          <a:xfrm>
            <a:off x="8345906" y="3763837"/>
            <a:ext cx="732046" cy="2674041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381AC7-15C7-4260-98F7-1D4AAF6C3A6F}"/>
                  </a:ext>
                </a:extLst>
              </p:cNvPr>
              <p:cNvSpPr/>
              <p:nvPr/>
            </p:nvSpPr>
            <p:spPr>
              <a:xfrm>
                <a:off x="9349337" y="4777693"/>
                <a:ext cx="2637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0…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381AC7-15C7-4260-98F7-1D4AAF6C3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337" y="4777693"/>
                <a:ext cx="2637325" cy="646331"/>
              </a:xfrm>
              <a:prstGeom prst="rect">
                <a:avLst/>
              </a:prstGeom>
              <a:blipFill>
                <a:blip r:embed="rId5"/>
                <a:stretch>
                  <a:fillRect t="-14151" r="-6250" b="-358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019305C-6588-4471-B451-88DC268E6D24}"/>
              </a:ext>
            </a:extLst>
          </p:cNvPr>
          <p:cNvSpPr/>
          <p:nvPr/>
        </p:nvSpPr>
        <p:spPr>
          <a:xfrm rot="10800000">
            <a:off x="3129274" y="3751255"/>
            <a:ext cx="732046" cy="2674041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FD079A-2F07-4950-BE3C-8AE2FEB794C7}"/>
                  </a:ext>
                </a:extLst>
              </p:cNvPr>
              <p:cNvSpPr/>
              <p:nvPr/>
            </p:nvSpPr>
            <p:spPr>
              <a:xfrm>
                <a:off x="2072268" y="4567412"/>
                <a:ext cx="9310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FD079A-2F07-4950-BE3C-8AE2FEB79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68" y="4567412"/>
                <a:ext cx="9310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D83EAE-DA0D-40BD-83BD-4BB564F37F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63" t="36491" r="14737" b="34035"/>
          <a:stretch/>
        </p:blipFill>
        <p:spPr>
          <a:xfrm>
            <a:off x="3219052" y="1211638"/>
            <a:ext cx="5582653" cy="205676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756010D-9333-4BBA-80B2-8551D33040DD}"/>
              </a:ext>
            </a:extLst>
          </p:cNvPr>
          <p:cNvSpPr/>
          <p:nvPr/>
        </p:nvSpPr>
        <p:spPr>
          <a:xfrm>
            <a:off x="8727526" y="6425296"/>
            <a:ext cx="34644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dirty="0"/>
              <a:t>U</a:t>
            </a:r>
            <a:r>
              <a:rPr lang="he-IL" sz="2000" dirty="0"/>
              <a:t> מרחב כל המפתחות האפשריים</a:t>
            </a:r>
          </a:p>
          <a:p>
            <a:pPr algn="r" rtl="1"/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351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49034" y="-1881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Table</a:t>
            </a:r>
            <a:endParaRPr lang="he-IL" sz="5400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9043C8-9DB4-4A83-9F2A-827CED7D225E}"/>
              </a:ext>
            </a:extLst>
          </p:cNvPr>
          <p:cNvSpPr/>
          <p:nvPr/>
        </p:nvSpPr>
        <p:spPr>
          <a:xfrm>
            <a:off x="147394" y="1187369"/>
            <a:ext cx="8087917" cy="4784350"/>
          </a:xfrm>
          <a:prstGeom prst="roundRect">
            <a:avLst>
              <a:gd name="adj" fmla="val 22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91143-54CA-442C-B578-E44A31936D6A}"/>
              </a:ext>
            </a:extLst>
          </p:cNvPr>
          <p:cNvSpPr/>
          <p:nvPr/>
        </p:nvSpPr>
        <p:spPr>
          <a:xfrm>
            <a:off x="278267" y="1231171"/>
            <a:ext cx="4652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https://www.programiz.com/dsa/hash-table</a:t>
            </a:r>
            <a:endParaRPr lang="he-IL" sz="1400" dirty="0"/>
          </a:p>
        </p:txBody>
      </p:sp>
      <p:pic>
        <p:nvPicPr>
          <p:cNvPr id="20" name="Picture 2" descr="Hash Table representation">
            <a:extLst>
              <a:ext uri="{FF2B5EF4-FFF2-40B4-BE49-F238E27FC236}">
                <a16:creationId xmlns:a16="http://schemas.microsoft.com/office/drawing/2014/main" id="{8658595E-170B-4442-AD1D-11A867725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701731" y="1231171"/>
            <a:ext cx="7074620" cy="496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E46CE9-739E-4DC8-8BC3-104193DEA585}"/>
              </a:ext>
            </a:extLst>
          </p:cNvPr>
          <p:cNvSpPr/>
          <p:nvPr/>
        </p:nvSpPr>
        <p:spPr>
          <a:xfrm>
            <a:off x="7074620" y="153894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HashSearch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k)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T[h(k)]</a:t>
            </a:r>
          </a:p>
          <a:p>
            <a:pPr algn="ctr"/>
            <a:endParaRPr lang="en-US" sz="28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HashInsert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T[h(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)] = x</a:t>
            </a:r>
          </a:p>
          <a:p>
            <a:pPr algn="ctr"/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HashDelete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fr-FR" sz="2800" dirty="0">
                <a:solidFill>
                  <a:srgbClr val="FFFFFF"/>
                </a:solidFill>
                <a:latin typeface="Consolas" panose="020B0609020204030204" pitchFamily="49" charset="0"/>
              </a:rPr>
              <a:t>  T[h(</a:t>
            </a:r>
            <a:r>
              <a:rPr lang="fr-FR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fr-FR" sz="2800" dirty="0">
                <a:solidFill>
                  <a:srgbClr val="FFFFFF"/>
                </a:solidFill>
                <a:latin typeface="Consolas" panose="020B0609020204030204" pitchFamily="49" charset="0"/>
              </a:rPr>
              <a:t>)] = NIL</a:t>
            </a:r>
            <a:endParaRPr lang="he-IL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23C049-0062-47C6-835E-854235A710CD}"/>
              </a:ext>
            </a:extLst>
          </p:cNvPr>
          <p:cNvSpPr/>
          <p:nvPr/>
        </p:nvSpPr>
        <p:spPr>
          <a:xfrm>
            <a:off x="6096000" y="3847272"/>
            <a:ext cx="1498600" cy="737429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54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61734" y="157163"/>
            <a:ext cx="6933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CC00"/>
                </a:solidFill>
                <a:latin typeface="+mj-lt"/>
              </a:rPr>
              <a:t>Hash Table</a:t>
            </a:r>
            <a:r>
              <a:rPr lang="he-IL" sz="5400" dirty="0">
                <a:solidFill>
                  <a:srgbClr val="FFCC00"/>
                </a:solidFill>
                <a:latin typeface="+mj-lt"/>
              </a:rPr>
              <a:t>הגבלות של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77E626-1E13-456A-9DF1-E9630CE20E59}"/>
                  </a:ext>
                </a:extLst>
              </p:cNvPr>
              <p:cNvSpPr/>
              <p:nvPr/>
            </p:nvSpPr>
            <p:spPr>
              <a:xfrm>
                <a:off x="829783" y="1458868"/>
                <a:ext cx="10789716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אם אינדקס מסויים מופיע עבור </a:t>
                </a:r>
                <a:r>
                  <a:rPr lang="he-IL" sz="2400" b="1" dirty="0">
                    <a:solidFill>
                      <a:schemeClr val="tx1"/>
                    </a:solidFill>
                    <a:latin typeface="Open Sans"/>
                  </a:rPr>
                  <a:t>כמה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פלטים של הפונקייה אז נגיע להתנגשות </a:t>
                </a:r>
                <a:r>
                  <a:rPr lang="en-US" sz="2400" dirty="0">
                    <a:solidFill>
                      <a:schemeClr val="tx1"/>
                    </a:solidFill>
                  </a:rPr>
                  <a:t>collision</a:t>
                </a:r>
                <a:endParaRPr lang="he-IL" sz="2400" dirty="0">
                  <a:solidFill>
                    <a:schemeClr val="tx1"/>
                  </a:solidFill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על מנת </a:t>
                </a:r>
                <a:r>
                  <a:rPr lang="he-IL" sz="2400" b="1" u="sng" dirty="0">
                    <a:solidFill>
                      <a:srgbClr val="FF0000"/>
                    </a:solidFill>
                    <a:latin typeface="Open Sans"/>
                  </a:rPr>
                  <a:t>למנוע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זאת, יש צורך בפונקציית </a:t>
                </a:r>
                <a:r>
                  <a:rPr lang="en-US" sz="2400" dirty="0">
                    <a:solidFill>
                      <a:schemeClr val="tx1"/>
                    </a:solidFill>
                    <a:latin typeface="Open Sans"/>
                  </a:rPr>
                  <a:t>hash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חח"ע, אבל, זה בלתי אפשריות כי </a:t>
                </a:r>
                <a14:m>
                  <m:oMath xmlns:m="http://schemas.openxmlformats.org/officeDocument/2006/math">
                    <m:r>
                      <a:rPr 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|&gt;|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he-IL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</a:rPr>
                  <a:t>ולכן </a:t>
                </a:r>
                <a:r>
                  <a:rPr lang="he-IL" sz="2400" b="1" dirty="0">
                    <a:solidFill>
                      <a:srgbClr val="92D050"/>
                    </a:solidFill>
                  </a:rPr>
                  <a:t>פונקציית </a:t>
                </a:r>
                <a:r>
                  <a:rPr lang="en-US" sz="2400" b="1" dirty="0">
                    <a:solidFill>
                      <a:srgbClr val="92D050"/>
                    </a:solidFill>
                  </a:rPr>
                  <a:t>hash</a:t>
                </a:r>
                <a:r>
                  <a:rPr lang="he-IL" sz="2400" b="1" dirty="0">
                    <a:solidFill>
                      <a:srgbClr val="92D050"/>
                    </a:solidFill>
                  </a:rPr>
                  <a:t> </a:t>
                </a:r>
                <a:r>
                  <a:rPr lang="he-IL" sz="2400" dirty="0">
                    <a:solidFill>
                      <a:schemeClr val="tx1"/>
                    </a:solidFill>
                  </a:rPr>
                  <a:t>טובה </a:t>
                </a:r>
                <a:r>
                  <a:rPr lang="he-IL" sz="2400" b="1" u="sng" dirty="0">
                    <a:solidFill>
                      <a:schemeClr val="tx1"/>
                    </a:solidFill>
                  </a:rPr>
                  <a:t>לא יכולה</a:t>
                </a:r>
                <a:r>
                  <a:rPr lang="he-IL" sz="2400" b="1" dirty="0">
                    <a:solidFill>
                      <a:schemeClr val="tx1"/>
                    </a:solidFill>
                  </a:rPr>
                  <a:t> </a:t>
                </a:r>
                <a:r>
                  <a:rPr lang="he-IL" sz="2400" dirty="0">
                    <a:solidFill>
                      <a:schemeClr val="tx1"/>
                    </a:solidFill>
                  </a:rPr>
                  <a:t>למנוע אבל יכולה </a:t>
                </a:r>
                <a:r>
                  <a:rPr lang="he-IL" sz="2400" b="1" u="sng" dirty="0">
                    <a:solidFill>
                      <a:schemeClr val="tx1"/>
                    </a:solidFill>
                  </a:rPr>
                  <a:t>להקטין</a:t>
                </a:r>
                <a:r>
                  <a:rPr lang="he-IL" sz="2400" dirty="0">
                    <a:solidFill>
                      <a:schemeClr val="tx1"/>
                    </a:solidFill>
                  </a:rPr>
                  <a:t> משמעותית את כמות הקונפליקים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77E626-1E13-456A-9DF1-E9630CE20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3" y="1458868"/>
                <a:ext cx="10789716" cy="4893647"/>
              </a:xfrm>
              <a:prstGeom prst="rect">
                <a:avLst/>
              </a:prstGeom>
              <a:blipFill>
                <a:blip r:embed="rId4"/>
                <a:stretch>
                  <a:fillRect l="-823" t="-1036" r="-823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 descr="study50 slide">
            <a:extLst>
              <a:ext uri="{FF2B5EF4-FFF2-40B4-BE49-F238E27FC236}">
                <a16:creationId xmlns:a16="http://schemas.microsoft.com/office/drawing/2014/main" id="{6BA5E7A5-45F3-4A22-AFBF-15B329883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1"/>
          <a:stretch/>
        </p:blipFill>
        <p:spPr bwMode="auto">
          <a:xfrm>
            <a:off x="4011666" y="1956380"/>
            <a:ext cx="4425950" cy="31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4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535161" y="1458033"/>
            <a:ext cx="11211787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r" rtl="1">
              <a:buAutoNum type="arabicPeriod"/>
            </a:pPr>
            <a:r>
              <a:rPr lang="he-IL" sz="3600" dirty="0"/>
              <a:t>כמות הפלטים (אינדקסים) </a:t>
            </a:r>
            <a:r>
              <a:rPr lang="he-IL" sz="3600" b="1" u="sng" dirty="0"/>
              <a:t>קטנה</a:t>
            </a:r>
            <a:r>
              <a:rPr lang="he-IL" sz="3600" dirty="0"/>
              <a:t> מכמות הקלטים האפשריים</a:t>
            </a:r>
          </a:p>
          <a:p>
            <a:pPr marL="514350" indent="-514350" algn="r" rtl="1">
              <a:buAutoNum type="arabicPeriod"/>
            </a:pPr>
            <a:r>
              <a:rPr lang="he-IL" sz="3600" dirty="0"/>
              <a:t>כמות ההתנגשיות צריכה להיות </a:t>
            </a:r>
            <a:r>
              <a:rPr lang="he-IL" sz="3600" b="1" u="sng" dirty="0"/>
              <a:t>קטנה ככל האפשר</a:t>
            </a:r>
          </a:p>
          <a:p>
            <a:pPr marL="514350" indent="-514350" algn="r" rtl="1">
              <a:buAutoNum type="arabicPeriod"/>
            </a:pPr>
            <a:r>
              <a:rPr lang="he-IL" sz="3600" b="1" u="sng" dirty="0"/>
              <a:t>קלה</a:t>
            </a:r>
            <a:r>
              <a:rPr lang="he-IL" sz="3600" dirty="0"/>
              <a:t> לחישוב</a:t>
            </a:r>
          </a:p>
          <a:p>
            <a:pPr marL="514350" indent="-514350" algn="r" rtl="1">
              <a:buAutoNum type="arabicPeriod"/>
            </a:pPr>
            <a:r>
              <a:rPr lang="he-IL" sz="3600" b="1" u="sng" dirty="0"/>
              <a:t>דטרמינסטית</a:t>
            </a:r>
            <a:r>
              <a:rPr lang="he-IL" sz="3600" b="1" dirty="0"/>
              <a:t> </a:t>
            </a:r>
          </a:p>
          <a:p>
            <a:pPr algn="r" rtl="1"/>
            <a:r>
              <a:rPr lang="he-IL" sz="2400" dirty="0"/>
              <a:t>      הפונקציה תמיד תחזיר את אותו הפלט עבור אותו הקלט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3600" dirty="0"/>
              <a:t>5. תשתמש </a:t>
            </a:r>
            <a:r>
              <a:rPr lang="he-IL" sz="3600" b="1" u="sng" dirty="0"/>
              <a:t>בכל</a:t>
            </a:r>
            <a:r>
              <a:rPr lang="he-IL" sz="3600" dirty="0"/>
              <a:t> המידע של המפתח</a:t>
            </a:r>
          </a:p>
          <a:p>
            <a:pPr algn="r" rtl="1"/>
            <a:r>
              <a:rPr lang="he-IL" sz="3600" dirty="0"/>
              <a:t>6. מפזרת היטב (</a:t>
            </a:r>
            <a:r>
              <a:rPr lang="he-IL" sz="3600" b="1" u="sng" dirty="0"/>
              <a:t>אחיד</a:t>
            </a:r>
            <a:r>
              <a:rPr lang="he-IL" sz="3600" dirty="0"/>
              <a:t>)</a:t>
            </a:r>
          </a:p>
          <a:p>
            <a:pPr algn="r" rtl="1"/>
            <a:r>
              <a:rPr lang="he-IL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7. חד כיוונית</a:t>
            </a:r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he-IL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C9F8B-C996-4594-9360-BC5F3E47BCB8}"/>
              </a:ext>
            </a:extLst>
          </p:cNvPr>
          <p:cNvSpPr/>
          <p:nvPr/>
        </p:nvSpPr>
        <p:spPr>
          <a:xfrm>
            <a:off x="445052" y="491900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medium-content-serif-font"/>
              </a:rPr>
              <a:t>Hash of my email address: 8d935def1f9e0353b0f19f3c765bdeec151862a199084ae4f4b417ca42608914</a:t>
            </a:r>
          </a:p>
          <a:p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550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1999828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43E07-0E04-C44B-81F3-4EB692F565C6}"/>
              </a:ext>
            </a:extLst>
          </p:cNvPr>
          <p:cNvSpPr/>
          <p:nvPr/>
        </p:nvSpPr>
        <p:spPr>
          <a:xfrm>
            <a:off x="2862805" y="294747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softwareengineering.stackexchange.com</a:t>
            </a:r>
            <a:r>
              <a:rPr lang="en-US" dirty="0">
                <a:hlinkClick r:id="rId4"/>
              </a:rPr>
              <a:t>/questions/49550/which-hashing-algorithm-is-best-for-uniqueness-and-speed/145633#145633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8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5400CC-2043-4DFF-9A11-D1C39D8C1C4D}"/>
                  </a:ext>
                </a:extLst>
              </p:cNvPr>
              <p:cNvSpPr/>
              <p:nvPr/>
            </p:nvSpPr>
            <p:spPr>
              <a:xfrm>
                <a:off x="1573429" y="1320631"/>
                <a:ext cx="9656811" cy="4832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he-IL" sz="2800" u="sng" dirty="0">
                    <a:solidFill>
                      <a:schemeClr val="tx1"/>
                    </a:solidFill>
                  </a:rPr>
                  <a:t>אתגר:</a:t>
                </a:r>
              </a:p>
              <a:p>
                <a:pPr algn="ctr" rtl="1"/>
                <a:r>
                  <a:rPr lang="he-IL" sz="2800" dirty="0">
                    <a:solidFill>
                      <a:schemeClr val="tx1"/>
                    </a:solidFill>
                  </a:rPr>
                  <a:t>נניח כי יש לנו את המסד הבא של אנשים עם השדות </a:t>
                </a:r>
              </a:p>
              <a:p>
                <a:pPr algn="ctr" rtl="1"/>
                <a:r>
                  <a:rPr lang="en-US" sz="2800" dirty="0">
                    <a:solidFill>
                      <a:schemeClr val="tx1"/>
                    </a:solidFill>
                  </a:rPr>
                  <a:t>Name, Age and Sex</a:t>
                </a:r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 rtl="1"/>
                <a:r>
                  <a:rPr lang="he-IL" sz="2800" dirty="0">
                    <a:solidFill>
                      <a:schemeClr val="tx1"/>
                    </a:solidFill>
                  </a:rPr>
                  <a:t>חשבו על פונקציית </a:t>
                </a:r>
                <a:r>
                  <a:rPr lang="en-US" sz="2800" dirty="0">
                    <a:solidFill>
                      <a:schemeClr val="tx1"/>
                    </a:solidFill>
                  </a:rPr>
                  <a:t>Hash</a:t>
                </a:r>
                <a:r>
                  <a:rPr lang="he-IL" sz="2800" dirty="0">
                    <a:solidFill>
                      <a:schemeClr val="tx1"/>
                    </a:solidFill>
                  </a:rPr>
                  <a:t> אשר ממפה אובייקט למספרים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{0,1,2,3,4,5}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5400CC-2043-4DFF-9A11-D1C39D8C1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29" y="1320631"/>
                <a:ext cx="9656811" cy="4832092"/>
              </a:xfrm>
              <a:prstGeom prst="rect">
                <a:avLst/>
              </a:prstGeom>
              <a:blipFill>
                <a:blip r:embed="rId4"/>
                <a:stretch>
                  <a:fillRect t="-1389" r="-1326" b="-2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308A7-DD09-498E-8538-F43A91AF0347}"/>
              </a:ext>
            </a:extLst>
          </p:cNvPr>
          <p:cNvSpPr/>
          <p:nvPr/>
        </p:nvSpPr>
        <p:spPr>
          <a:xfrm>
            <a:off x="5935662" y="651124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https://www.youtube.com/watch?v=2E54GqF0H4s&amp;list=PLDV1Zeh2NRsB6SWUrDFW2RmDotAfPbeHu&amp;index=29</a:t>
            </a:r>
            <a:endParaRPr lang="he-IL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B692D-7DBF-4A4E-8393-9AEFBA36C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4074" r="15208" b="19074"/>
          <a:stretch/>
        </p:blipFill>
        <p:spPr>
          <a:xfrm>
            <a:off x="3647837" y="2697756"/>
            <a:ext cx="5507994" cy="28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9142809" y="1320631"/>
            <a:ext cx="2087431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2800" u="sng" dirty="0">
                <a:solidFill>
                  <a:schemeClr val="tx1"/>
                </a:solidFill>
              </a:rPr>
              <a:t>פתרון אפשרי:</a:t>
            </a: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308A7-DD09-498E-8538-F43A91AF0347}"/>
              </a:ext>
            </a:extLst>
          </p:cNvPr>
          <p:cNvSpPr/>
          <p:nvPr/>
        </p:nvSpPr>
        <p:spPr>
          <a:xfrm>
            <a:off x="5935662" y="651124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https://www.youtube.com/watch?v=2E54GqF0H4s&amp;list=PLDV1Zeh2NRsB6SWUrDFW2RmDotAfPbeHu&amp;index=29</a:t>
            </a:r>
            <a:endParaRPr lang="he-IL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B692D-7DBF-4A4E-8393-9AEFBA36C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84" t="44074" r="15208" b="19074"/>
          <a:stretch/>
        </p:blipFill>
        <p:spPr>
          <a:xfrm>
            <a:off x="604008" y="1320631"/>
            <a:ext cx="4399792" cy="226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DE6EC0-0518-4513-8348-B91BBBD07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04" t="58333" r="13958" b="19257"/>
          <a:stretch/>
        </p:blipFill>
        <p:spPr>
          <a:xfrm>
            <a:off x="2537323" y="3673697"/>
            <a:ext cx="7377957" cy="24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4696418" y="139254"/>
            <a:ext cx="351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מוטבציה</a:t>
            </a:r>
            <a:endParaRPr lang="he-IL" sz="5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4EDB-0474-4B4F-9A21-657A13632CB3}"/>
              </a:ext>
            </a:extLst>
          </p:cNvPr>
          <p:cNvSpPr/>
          <p:nvPr/>
        </p:nvSpPr>
        <p:spPr>
          <a:xfrm>
            <a:off x="-1179053" y="1370961"/>
            <a:ext cx="12528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3200" dirty="0">
                <a:latin typeface="+mj-lt"/>
              </a:rPr>
              <a:t>נרצה לאחסן אובייקט במבנה נתונים אשר תומך בפעולות הבאות: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7E288-AE87-4BF5-81AB-B23E5DF9FAAA}"/>
              </a:ext>
            </a:extLst>
          </p:cNvPr>
          <p:cNvSpPr/>
          <p:nvPr/>
        </p:nvSpPr>
        <p:spPr>
          <a:xfrm>
            <a:off x="4830097" y="5653072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rgbClr val="FFFF00"/>
                </a:solidFill>
              </a:rPr>
              <a:t>בלתי תלות בכמות המידע שהמבנה מכיל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5F9FF9A-2A5F-4222-BA74-190DAC594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30587"/>
                  </p:ext>
                </p:extLst>
              </p:nvPr>
            </p:nvGraphicFramePr>
            <p:xfrm>
              <a:off x="3259626" y="2035589"/>
              <a:ext cx="6390723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he-IL" sz="4000" dirty="0"/>
                            <a:t>סיבוכיות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48326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5F9FF9A-2A5F-4222-BA74-190DAC594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30587"/>
                  </p:ext>
                </p:extLst>
              </p:nvPr>
            </p:nvGraphicFramePr>
            <p:xfrm>
              <a:off x="3259626" y="2035589"/>
              <a:ext cx="6390723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he-IL" sz="4000" dirty="0"/>
                            <a:t>סיבוכיות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114286" b="-3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218182" b="-2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312500" b="-13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420000" b="-3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49034" y="201156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CC00"/>
                </a:solidFill>
                <a:latin typeface="+mj-lt"/>
              </a:rPr>
              <a:t>Hash Table</a:t>
            </a:r>
            <a:endParaRPr lang="he-IL" sz="5400" dirty="0">
              <a:solidFill>
                <a:srgbClr val="FFCC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E38CD6-A407-48E7-90EC-D8170F8B010D}"/>
                  </a:ext>
                </a:extLst>
              </p:cNvPr>
              <p:cNvSpPr/>
              <p:nvPr/>
            </p:nvSpPr>
            <p:spPr>
              <a:xfrm>
                <a:off x="2391308" y="1054242"/>
                <a:ext cx="689810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200" dirty="0">
                    <a:solidFill>
                      <a:srgbClr val="00FFFF"/>
                    </a:solidFill>
                  </a:rPr>
                  <a:t>נניח כי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00FFFF"/>
                    </a:solidFill>
                  </a:rPr>
                  <a:t> לוקחת זמן קבוע</a:t>
                </a:r>
              </a:p>
              <a:p>
                <a:pPr algn="ctr" rtl="1"/>
                <a:r>
                  <a:rPr lang="he-IL" sz="3200" dirty="0">
                    <a:solidFill>
                      <a:schemeClr val="tx1"/>
                    </a:solidFill>
                  </a:rPr>
                  <a:t>ונניח כי </a:t>
                </a:r>
                <a14:m>
                  <m:oMath xmlns:m="http://schemas.openxmlformats.org/officeDocument/2006/math">
                    <m:r>
                      <a:rPr lang="he-IL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C00000"/>
                    </a:solidFill>
                  </a:rPr>
                  <a:t>מצליחה</a:t>
                </a:r>
                <a:r>
                  <a:rPr lang="he-IL" sz="3200" dirty="0">
                    <a:solidFill>
                      <a:schemeClr val="tx1"/>
                    </a:solidFill>
                  </a:rPr>
                  <a:t> לפתור התנגשיות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E38CD6-A407-48E7-90EC-D8170F8B0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308" y="1054242"/>
                <a:ext cx="6898104" cy="1077218"/>
              </a:xfrm>
              <a:prstGeom prst="rect">
                <a:avLst/>
              </a:prstGeom>
              <a:blipFill>
                <a:blip r:embed="rId4"/>
                <a:stretch>
                  <a:fillRect t="-7345" b="-175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422EAA32-277D-4B2E-B66E-2A1D3D50E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836344"/>
                  </p:ext>
                </p:extLst>
              </p:nvPr>
            </p:nvGraphicFramePr>
            <p:xfrm>
              <a:off x="1097244" y="2318993"/>
              <a:ext cx="9486231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  <a:gridCol w="3095508">
                      <a:extLst>
                        <a:ext uri="{9D8B030D-6E8A-4147-A177-3AD203B41FA5}">
                          <a16:colId xmlns:a16="http://schemas.microsoft.com/office/drawing/2014/main" val="3676244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במקרה הממוצע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במקרה הרע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48326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422EAA32-277D-4B2E-B66E-2A1D3D50E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836344"/>
                  </p:ext>
                </p:extLst>
              </p:nvPr>
            </p:nvGraphicFramePr>
            <p:xfrm>
              <a:off x="1097244" y="2318993"/>
              <a:ext cx="9486231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  <a:gridCol w="3095508">
                      <a:extLst>
                        <a:ext uri="{9D8B030D-6E8A-4147-A177-3AD203B41FA5}">
                          <a16:colId xmlns:a16="http://schemas.microsoft.com/office/drawing/2014/main" val="367624447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במקרה הממוצע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במקרה הרע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114286" r="-74540" b="-33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114286" r="410" b="-33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218182" r="-74540" b="-23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218182" r="410" b="-23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312500" r="-74540" b="-13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312500" r="410" b="-133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420000" r="-74540" b="-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420000" r="410" b="-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956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13" name="Picture 2" descr="study50 slide">
            <a:extLst>
              <a:ext uri="{FF2B5EF4-FFF2-40B4-BE49-F238E27FC236}">
                <a16:creationId xmlns:a16="http://schemas.microsoft.com/office/drawing/2014/main" id="{4FC6BF85-EE5F-41C7-9A2D-66A58D89B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1"/>
          <a:stretch/>
        </p:blipFill>
        <p:spPr bwMode="auto">
          <a:xfrm>
            <a:off x="2355850" y="532588"/>
            <a:ext cx="7480300" cy="53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4050082" y="5598483"/>
            <a:ext cx="4935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b="1" dirty="0">
                <a:solidFill>
                  <a:srgbClr val="92D050"/>
                </a:solidFill>
              </a:rPr>
              <a:t>איך פותרים התנגשות?</a:t>
            </a:r>
          </a:p>
        </p:txBody>
      </p:sp>
    </p:spTree>
    <p:extLst>
      <p:ext uri="{BB962C8B-B14F-4D97-AF65-F5344CB8AC3E}">
        <p14:creationId xmlns:p14="http://schemas.microsoft.com/office/powerpoint/2010/main" val="352824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3585087" y="257652"/>
            <a:ext cx="4703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>
                <a:solidFill>
                  <a:srgbClr val="00FFFF"/>
                </a:solidFill>
              </a:rPr>
              <a:t>איך פותרים התנגשות?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A3942-91F0-4B0C-AC1C-2FB741406A11}"/>
              </a:ext>
            </a:extLst>
          </p:cNvPr>
          <p:cNvSpPr/>
          <p:nvPr/>
        </p:nvSpPr>
        <p:spPr>
          <a:xfrm>
            <a:off x="7115135" y="1094315"/>
            <a:ext cx="3634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C00"/>
                </a:solidFill>
                <a:latin typeface="Calibri Light (Headings)"/>
              </a:rPr>
              <a:t>Open addressing</a:t>
            </a:r>
            <a:endParaRPr lang="he-IL" sz="4000" dirty="0">
              <a:solidFill>
                <a:srgbClr val="FFCC00"/>
              </a:solidFill>
              <a:latin typeface="Calibr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3F7D0-1BEE-40B6-85AA-247EFD60E503}"/>
              </a:ext>
            </a:extLst>
          </p:cNvPr>
          <p:cNvSpPr/>
          <p:nvPr/>
        </p:nvSpPr>
        <p:spPr>
          <a:xfrm>
            <a:off x="714335" y="1169982"/>
            <a:ext cx="3824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CC00"/>
                </a:solidFill>
                <a:latin typeface="+mj-lt"/>
              </a:rPr>
              <a:t>Separate Chaining</a:t>
            </a:r>
            <a:endParaRPr lang="he-IL" sz="4000" b="1" dirty="0">
              <a:solidFill>
                <a:srgbClr val="FFCC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3EB2A-23F4-499E-8826-52514F0C92BD}"/>
              </a:ext>
            </a:extLst>
          </p:cNvPr>
          <p:cNvSpPr/>
          <p:nvPr/>
        </p:nvSpPr>
        <p:spPr>
          <a:xfrm>
            <a:off x="1047428" y="1802201"/>
            <a:ext cx="5606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/>
              <a:t>מערך של רשימות מקושרות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EBE6B-93C7-4684-BE60-32D36920E65D}"/>
              </a:ext>
            </a:extLst>
          </p:cNvPr>
          <p:cNvSpPr/>
          <p:nvPr/>
        </p:nvSpPr>
        <p:spPr>
          <a:xfrm>
            <a:off x="7187526" y="1771474"/>
            <a:ext cx="3490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dirty="0"/>
              <a:t>מציאת מקום אחר לאובייקט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96868-9A65-4544-8CF0-E872B1119D26}"/>
              </a:ext>
            </a:extLst>
          </p:cNvPr>
          <p:cNvSpPr/>
          <p:nvPr/>
        </p:nvSpPr>
        <p:spPr>
          <a:xfrm>
            <a:off x="8083565" y="4245253"/>
            <a:ext cx="34414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j-lt"/>
              </a:rPr>
              <a:t>Linear Probing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232A1-772A-4BCD-96FA-154AF8342CCE}"/>
              </a:ext>
            </a:extLst>
          </p:cNvPr>
          <p:cNvSpPr/>
          <p:nvPr/>
        </p:nvSpPr>
        <p:spPr>
          <a:xfrm>
            <a:off x="7959019" y="4994244"/>
            <a:ext cx="36952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j-lt"/>
              </a:rPr>
              <a:t>Double hashing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174A50-1B76-D04C-89FF-20ED09CB7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0"/>
          <a:stretch/>
        </p:blipFill>
        <p:spPr>
          <a:xfrm>
            <a:off x="0" y="4031661"/>
            <a:ext cx="1047428" cy="1569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50A71-4B5D-5F48-B619-3148219F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16" y="3696257"/>
            <a:ext cx="698254" cy="488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55C95-F8A7-B34D-B3DD-6EA568F12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8" y="3590042"/>
            <a:ext cx="746475" cy="870604"/>
          </a:xfrm>
          <a:prstGeom prst="rect">
            <a:avLst/>
          </a:prstGeom>
        </p:spPr>
      </p:pic>
      <p:pic>
        <p:nvPicPr>
          <p:cNvPr id="17" name="Picture 2" descr="study50 slide">
            <a:extLst>
              <a:ext uri="{FF2B5EF4-FFF2-40B4-BE49-F238E27FC236}">
                <a16:creationId xmlns:a16="http://schemas.microsoft.com/office/drawing/2014/main" id="{350E7A72-E9E8-CB40-9ABF-B1FF91DFA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1140667" y="2863996"/>
            <a:ext cx="3282802" cy="7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tudy50 slide">
            <a:extLst>
              <a:ext uri="{FF2B5EF4-FFF2-40B4-BE49-F238E27FC236}">
                <a16:creationId xmlns:a16="http://schemas.microsoft.com/office/drawing/2014/main" id="{16AB56A7-0911-2E42-9225-5DE96EFCA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1446723" y="3949159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tudy50 slide">
            <a:extLst>
              <a:ext uri="{FF2B5EF4-FFF2-40B4-BE49-F238E27FC236}">
                <a16:creationId xmlns:a16="http://schemas.microsoft.com/office/drawing/2014/main" id="{B7223EA2-C2A0-BF44-BD02-1FA87EBAF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2988497" y="3949159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tudy50 slide">
            <a:extLst>
              <a:ext uri="{FF2B5EF4-FFF2-40B4-BE49-F238E27FC236}">
                <a16:creationId xmlns:a16="http://schemas.microsoft.com/office/drawing/2014/main" id="{DC74E6BC-F753-9941-BC02-17960606F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2040037" y="3988903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E2A0A4-7FD0-A545-A3AF-A78920AC5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0"/>
          <a:stretch/>
        </p:blipFill>
        <p:spPr>
          <a:xfrm>
            <a:off x="6911589" y="3811875"/>
            <a:ext cx="1047429" cy="1569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3011C-6601-F64B-A1EA-22CF749F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07" y="3476471"/>
            <a:ext cx="698254" cy="48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31C23A-26F8-5C49-BCFF-EF50B8D0F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49" y="3370256"/>
            <a:ext cx="746475" cy="870604"/>
          </a:xfrm>
          <a:prstGeom prst="rect">
            <a:avLst/>
          </a:prstGeom>
        </p:spPr>
      </p:pic>
      <p:pic>
        <p:nvPicPr>
          <p:cNvPr id="24" name="Picture 2" descr="study50 slide">
            <a:extLst>
              <a:ext uri="{FF2B5EF4-FFF2-40B4-BE49-F238E27FC236}">
                <a16:creationId xmlns:a16="http://schemas.microsoft.com/office/drawing/2014/main" id="{C9A82A6E-8AAA-2741-A914-7810992A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8052258" y="2644210"/>
            <a:ext cx="3282802" cy="7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421DD9-78EA-0E45-A1C5-DAE779585AF0}"/>
              </a:ext>
            </a:extLst>
          </p:cNvPr>
          <p:cNvCxnSpPr/>
          <p:nvPr/>
        </p:nvCxnSpPr>
        <p:spPr>
          <a:xfrm>
            <a:off x="6130724" y="1124397"/>
            <a:ext cx="0" cy="5374956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5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</a:t>
            </a:r>
            <a:r>
              <a:rPr lang="en-US" sz="4400" b="1" dirty="0">
                <a:latin typeface="+mj-lt"/>
              </a:rPr>
              <a:t>chaining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FFB4-565E-43C4-B261-9759629C650E}"/>
              </a:ext>
            </a:extLst>
          </p:cNvPr>
          <p:cNvSpPr/>
          <p:nvPr/>
        </p:nvSpPr>
        <p:spPr>
          <a:xfrm>
            <a:off x="2114549" y="1158189"/>
            <a:ext cx="7812505" cy="155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במערך רגיל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אי אפשר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להכניס שני ערכים לאותו מקום, על כן ניצור מערך של רשימות מקושרות, שבו אפשר להכניס באינדקס אחד מספר ערכים המוחזקים ברשימה. באופן זה, ערך נכנס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תמיד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 ישירות לאינדקס </a:t>
            </a:r>
            <a:r>
              <a:rPr lang="he-IL" dirty="0" err="1">
                <a:latin typeface="Calibri" panose="020F0502020204030204" pitchFamily="34" charset="0"/>
                <a:ea typeface="Calibri" panose="020F0502020204030204" pitchFamily="34" charset="0"/>
              </a:rPr>
              <a:t>שפונקצית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Hash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החזירה, ואם הגיע ערך לאותו אינדקס, הוא ישורשר אחרי זה שכבר קיים ברשימה מקושרת. בשיטה זו רוב הערכים יהיו בפיזור טוב.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C01BB-1D26-4608-83E4-51407116B6BF}"/>
              </a:ext>
            </a:extLst>
          </p:cNvPr>
          <p:cNvPicPr/>
          <p:nvPr/>
        </p:nvPicPr>
        <p:blipFill rotWithShape="1">
          <a:blip r:embed="rId4"/>
          <a:srcRect l="33921" t="54204" r="31086" b="24178"/>
          <a:stretch/>
        </p:blipFill>
        <p:spPr bwMode="auto">
          <a:xfrm>
            <a:off x="1477911" y="3088827"/>
            <a:ext cx="8880665" cy="3085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4838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FFB4-565E-43C4-B261-9759629C650E}"/>
              </a:ext>
            </a:extLst>
          </p:cNvPr>
          <p:cNvSpPr/>
          <p:nvPr/>
        </p:nvSpPr>
        <p:spPr>
          <a:xfrm>
            <a:off x="2114549" y="1158189"/>
            <a:ext cx="7812505" cy="195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במערך רגיל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אי אפשר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להכניס שני ערכים לאותו מקום, על כן ניצור מערך של רשימות מקושרות, שבו אפשר להכניס באינדקס אחד מספר ערכים המוחזקים ברשימה. באופן זה, ערך נכנס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תמיד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 ישירות לאינדקס שפונקצית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Hash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החזירה, ואם הגיע ערך לאותו אינדקס, הוא ישורשר אחרי זה שכבר קיים ברשימה מקושרת. בשיטה זו רוב הערכים יהיו בפיזור טוב.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b="1" dirty="0">
                <a:solidFill>
                  <a:srgbClr val="FFC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דוגמה:</a:t>
            </a:r>
            <a:endParaRPr lang="en-US" b="1" dirty="0">
              <a:solidFill>
                <a:srgbClr val="FFCC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5734A-8846-4B63-89FC-58C9EDE2BE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3461"/>
          <a:stretch>
            <a:fillRect/>
          </a:stretch>
        </p:blipFill>
        <p:spPr bwMode="auto">
          <a:xfrm>
            <a:off x="3200399" y="2920368"/>
            <a:ext cx="5124503" cy="3026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67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AE7F2-8713-46D1-999F-AAB259767531}"/>
                  </a:ext>
                </a:extLst>
              </p:cNvPr>
              <p:cNvSpPr/>
              <p:nvPr/>
            </p:nvSpPr>
            <p:spPr>
              <a:xfrm>
                <a:off x="706056" y="1334035"/>
                <a:ext cx="10506405" cy="4991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u="sng" dirty="0">
                    <a:latin typeface="Calibri" panose="020F0502020204030204" pitchFamily="34" charset="0"/>
                    <a:ea typeface="Calibri" panose="020F0502020204030204" pitchFamily="34" charset="0"/>
                  </a:rPr>
                  <a:t>סיבוכיות הכנסת איבר וחיפוש איבר ב- </a:t>
                </a:r>
                <a:r>
                  <a:rPr lang="en-US" sz="2400" u="sng" dirty="0">
                    <a:ea typeface="Calibri" panose="020F0502020204030204" pitchFamily="34" charset="0"/>
                    <a:cs typeface="Arial" panose="020B0604020202020204" pitchFamily="34" charset="0"/>
                  </a:rPr>
                  <a:t>Hash Table</a:t>
                </a:r>
                <a:endParaRPr lang="en-US" sz="2400" b="1" u="sng" dirty="0">
                  <a:solidFill>
                    <a:srgbClr val="92D05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b="1" u="sng" dirty="0">
                    <a:solidFill>
                      <a:srgbClr val="92D05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endParaRPr lang="en-US" sz="2400" u="sng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342900" indent="-342900" algn="r" rtl="1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he-IL" sz="2000" b="1" dirty="0" err="1">
                    <a:latin typeface="Calibri" panose="020F0502020204030204" pitchFamily="34" charset="0"/>
                    <a:ea typeface="Calibri" panose="020F0502020204030204" pitchFamily="34" charset="0"/>
                  </a:rPr>
                  <a:t>פונקצית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הגיבוב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מחשבת את האינדקס בזמן (1)</a:t>
                </a:r>
                <a:r>
                  <a:rPr lang="en-US" sz="20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. </a:t>
                </a: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זמן הכנסה והחיפוש יהיה מהיר, שכן באינדקס משורשר יש מספר קטן מאוד של איברים.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מספר האיברים שמשורשרים בכל כניסה </a:t>
                </a:r>
                <a:r>
                  <a:rPr lang="he-IL" sz="2000" b="1" u="sng" dirty="0"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הוא: מספר האיברים הכללי מחולק למספר הכניסות. 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נסמן את מספר האיברים בפועל ב-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, ומספר הכניסות במערך ב-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אזי סה"כ מספר האיברים </a:t>
                </a:r>
                <a:r>
                  <a:rPr lang="he-IL" sz="20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עבור כל כניסה הוא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= 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, משתנה זה נקרא </a:t>
                </a:r>
                <a:r>
                  <a:rPr lang="en-US" sz="2400" dirty="0">
                    <a:solidFill>
                      <a:srgbClr val="00FFFF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Load Factor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מציאת איבר ברשימה מקושרת מחייבת מעבר על כל איברי הרשימה באופן ליניארי 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לכן הסיבוכיות ברשימה של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 </a:t>
                </a:r>
                <a:r>
                  <a:rPr lang="he-IL" sz="2000" dirty="0">
                    <a:latin typeface="Arial" panose="020B0604020202020204" pitchFamily="34" charset="0"/>
                    <a:ea typeface="Calibri" panose="020F0502020204030204" pitchFamily="34" charset="0"/>
                  </a:rPr>
                  <a:t>איברים היא 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הסיבוכיות של מציאת הכניסה היא (1)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וסה"כ הסיבוכיות של חיפוש ב-</a:t>
                </a:r>
                <a:r>
                  <a:rPr lang="en-US" sz="2000" dirty="0">
                    <a:latin typeface="+mj-lt"/>
                    <a:ea typeface="Calibri" panose="020F0502020204030204" pitchFamily="34" charset="0"/>
                    <a:cs typeface="Arial" panose="020B0604020202020204" pitchFamily="34" charset="0"/>
                  </a:rPr>
                  <a:t>Hash Table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he-IL" sz="2000" dirty="0">
                    <a:solidFill>
                      <a:srgbClr val="FFCC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(</a:t>
                </a:r>
                <a:r>
                  <a:rPr lang="en-US" sz="2400" dirty="0">
                    <a:solidFill>
                      <a:srgbClr val="FFCC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solidFill>
                      <a:srgbClr val="FFCC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solidFill>
                      <a:srgbClr val="FFCC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 </a:t>
                </a:r>
                <a:r>
                  <a:rPr lang="he-IL" sz="2000" dirty="0">
                    <a:solidFill>
                      <a:srgbClr val="FFCC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+1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AE7F2-8713-46D1-999F-AAB259767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6" y="1334035"/>
                <a:ext cx="10506405" cy="4991688"/>
              </a:xfrm>
              <a:prstGeom prst="rect">
                <a:avLst/>
              </a:prstGeom>
              <a:blipFill>
                <a:blip r:embed="rId4"/>
                <a:stretch>
                  <a:fillRect t="-761" r="-604" b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60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AE7F2-8713-46D1-999F-AAB259767531}"/>
              </a:ext>
            </a:extLst>
          </p:cNvPr>
          <p:cNvSpPr/>
          <p:nvPr/>
        </p:nvSpPr>
        <p:spPr>
          <a:xfrm>
            <a:off x="1053296" y="1334035"/>
            <a:ext cx="10159165" cy="238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סיבוכיות הכנסת איבר וחיפוש איבר ב- </a:t>
            </a:r>
            <a:r>
              <a:rPr lang="en-US" sz="2400" u="sng" dirty="0">
                <a:ea typeface="Calibri" panose="020F0502020204030204" pitchFamily="34" charset="0"/>
                <a:cs typeface="Arial" panose="020B0604020202020204" pitchFamily="34" charset="0"/>
              </a:rPr>
              <a:t>Hash Table</a:t>
            </a:r>
            <a:endParaRPr lang="en-US" sz="2400" b="1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b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במקרה הגרוע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b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סה"כ מספר האיברים </a:t>
            </a:r>
            <a:r>
              <a:rPr lang="he-IL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במקרה הגרוע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עבור כניסה כלשהי היא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 כאשר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 היא כמות האיברים במבנה נתונים, ולכן זמן החיפוש הוא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O(N)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, הפתרון לכך הוא שימוש בפונקציית גיבוב טובה אשר מצליחה לפזר את האיברים </a:t>
            </a:r>
            <a:r>
              <a:rPr lang="he-IL" sz="2000" b="1" dirty="0">
                <a:latin typeface="Calibri" panose="020F0502020204030204" pitchFamily="34" charset="0"/>
                <a:ea typeface="Calibri" panose="020F0502020204030204" pitchFamily="34" charset="0"/>
              </a:rPr>
              <a:t>באופן אחיד</a:t>
            </a:r>
            <a:endParaRPr lang="he-IL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47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D6777-A8DB-4CF5-BB74-12B1A2F6A2DA}"/>
              </a:ext>
            </a:extLst>
          </p:cNvPr>
          <p:cNvSpPr/>
          <p:nvPr/>
        </p:nvSpPr>
        <p:spPr>
          <a:xfrm>
            <a:off x="0" y="197346"/>
            <a:ext cx="106553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main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b="1" u="sng" dirty="0" err="1">
                <a:solidFill>
                  <a:srgbClr val="9CF828"/>
                </a:solidFill>
                <a:latin typeface="Consolas" panose="020B0609020204030204" pitchFamily="49" charset="0"/>
              </a:rPr>
              <a:t>Hashtable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000" b="1" u="sng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b="1" u="sng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000" b="1" u="sng" dirty="0" err="1">
                <a:solidFill>
                  <a:srgbClr val="D9B0AC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&gt; </a:t>
            </a:r>
            <a:r>
              <a:rPr lang="en-US" sz="2000" b="1" u="sng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 dirty="0" err="1">
                <a:solidFill>
                  <a:srgbClr val="F7C527"/>
                </a:solidFill>
                <a:latin typeface="Consolas" panose="020B0609020204030204" pitchFamily="49" charset="0"/>
              </a:rPr>
              <a:t>Hashtable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111111111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95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222222222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85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333333333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75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isEmpty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isEmpty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remove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(111111111,95)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Do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bothing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 ( key UNIQUE )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true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containsValue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containsValue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true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{3=(333333333,75), 2=(222222222,85)}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0B029-F306-4B57-997F-DA37044785E0}"/>
              </a:ext>
            </a:extLst>
          </p:cNvPr>
          <p:cNvSpPr/>
          <p:nvPr/>
        </p:nvSpPr>
        <p:spPr>
          <a:xfrm>
            <a:off x="6654800" y="1499067"/>
            <a:ext cx="70231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1C438"/>
                </a:solidFill>
                <a:latin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toString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() { 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	return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"("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","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")"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FE210-CDA6-4972-84D3-40F8AFE67FEC}"/>
              </a:ext>
            </a:extLst>
          </p:cNvPr>
          <p:cNvSpPr/>
          <p:nvPr/>
        </p:nvSpPr>
        <p:spPr>
          <a:xfrm>
            <a:off x="7316664" y="386834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FFFF"/>
                </a:solidFill>
                <a:latin typeface="Consolas" panose="020B0609020204030204" pitchFamily="49" charset="0"/>
              </a:rPr>
              <a:t>java.util.Hashtable</a:t>
            </a:r>
            <a:endParaRPr lang="en-US" sz="3200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759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D6777-A8DB-4CF5-BB74-12B1A2F6A2DA}"/>
              </a:ext>
            </a:extLst>
          </p:cNvPr>
          <p:cNvSpPr/>
          <p:nvPr/>
        </p:nvSpPr>
        <p:spPr>
          <a:xfrm>
            <a:off x="3472405" y="2361811"/>
            <a:ext cx="10655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4000" b="1" dirty="0">
                <a:solidFill>
                  <a:srgbClr val="999999"/>
                </a:solidFill>
                <a:latin typeface="Consolas" panose="020B0609020204030204" pitchFamily="49" charset="0"/>
              </a:rPr>
              <a:t>סיכום ב-3 דקות ו3 שניות</a:t>
            </a:r>
            <a:endParaRPr lang="he-IL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2385FF-12DD-3D4B-98A4-9D813A33BF0E}"/>
              </a:ext>
            </a:extLst>
          </p:cNvPr>
          <p:cNvSpPr/>
          <p:nvPr/>
        </p:nvSpPr>
        <p:spPr>
          <a:xfrm>
            <a:off x="3604613" y="3244334"/>
            <a:ext cx="498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=f7bEMblUECU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95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0B029-F306-4B57-997F-DA37044785E0}"/>
              </a:ext>
            </a:extLst>
          </p:cNvPr>
          <p:cNvSpPr/>
          <p:nvPr/>
        </p:nvSpPr>
        <p:spPr>
          <a:xfrm>
            <a:off x="6654800" y="1499067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FE210-CDA6-4972-84D3-40F8AFE67FEC}"/>
              </a:ext>
            </a:extLst>
          </p:cNvPr>
          <p:cNvSpPr/>
          <p:nvPr/>
        </p:nvSpPr>
        <p:spPr>
          <a:xfrm>
            <a:off x="7316664" y="3868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64658-1F80-43B3-99F3-CD2229A9E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31205" r="23723" b="9503"/>
          <a:stretch/>
        </p:blipFill>
        <p:spPr>
          <a:xfrm>
            <a:off x="1524000" y="386834"/>
            <a:ext cx="9144000" cy="5947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483794-EE63-4559-85BB-1D89A0804191}"/>
              </a:ext>
            </a:extLst>
          </p:cNvPr>
          <p:cNvSpPr/>
          <p:nvPr/>
        </p:nvSpPr>
        <p:spPr>
          <a:xfrm>
            <a:off x="1627329" y="5811010"/>
            <a:ext cx="382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עבודה עצמית ( 20 דקות)</a:t>
            </a:r>
            <a:endParaRPr lang="he-I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4696418" y="139254"/>
            <a:ext cx="351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מוטבציה</a:t>
            </a:r>
            <a:endParaRPr lang="he-IL" sz="5400" dirty="0"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7C5D819-98A6-C249-B6A4-917D15591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338" y="2538549"/>
            <a:ext cx="2651246" cy="11466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8F8759-7021-684D-B33B-1C9701A39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" y="3990942"/>
            <a:ext cx="4095797" cy="28670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AC7B60-D521-A245-A53E-5D8B45DC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87" y="3617866"/>
            <a:ext cx="1275931" cy="893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733F2E-030F-C94A-81B5-CCA85C534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353" y="3429000"/>
            <a:ext cx="1364045" cy="15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1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25376-F28E-41FF-B49A-C12D1EF8D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4" t="68148" r="26459" b="17593"/>
          <a:stretch/>
        </p:blipFill>
        <p:spPr>
          <a:xfrm>
            <a:off x="472929" y="1247603"/>
            <a:ext cx="11246142" cy="151126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2B3F90-2B91-469F-98E3-BA3A3316D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87421"/>
              </p:ext>
            </p:extLst>
          </p:nvPr>
        </p:nvGraphicFramePr>
        <p:xfrm>
          <a:off x="584200" y="3112259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0F1C02-422F-4D5C-93DA-89BCB62F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67873"/>
              </p:ext>
            </p:extLst>
          </p:nvPr>
        </p:nvGraphicFramePr>
        <p:xfrm>
          <a:off x="3594100" y="3120524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91564A-C1FE-40D1-A36A-828C75F1B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36811"/>
              </p:ext>
            </p:extLst>
          </p:nvPr>
        </p:nvGraphicFramePr>
        <p:xfrm>
          <a:off x="6604000" y="3160462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C4CC45-CF30-46A4-BE88-C81F30577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468685"/>
              </p:ext>
            </p:extLst>
          </p:nvPr>
        </p:nvGraphicFramePr>
        <p:xfrm>
          <a:off x="9415462" y="3112259"/>
          <a:ext cx="2616200" cy="33629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8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5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היום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E9B8-BE69-4152-B99C-7A324A70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3333" r="28542" b="9629"/>
          <a:stretch/>
        </p:blipFill>
        <p:spPr>
          <a:xfrm>
            <a:off x="304800" y="665316"/>
            <a:ext cx="10490200" cy="5708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8461E-E6E9-4408-9EDA-8B410D0BB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25" t="55724" r="38477" b="39444"/>
          <a:stretch/>
        </p:blipFill>
        <p:spPr>
          <a:xfrm>
            <a:off x="3319462" y="5215213"/>
            <a:ext cx="4416119" cy="75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93E25-0C46-4129-8021-D1A3FF8F706E}"/>
                  </a:ext>
                </a:extLst>
              </p:cNvPr>
              <p:cNvSpPr/>
              <p:nvPr/>
            </p:nvSpPr>
            <p:spPr>
              <a:xfrm>
                <a:off x="857715" y="2291834"/>
                <a:ext cx="51961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𝒎𝒐𝒅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he-IL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93E25-0C46-4129-8021-D1A3FF8F7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" y="2291834"/>
                <a:ext cx="51961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/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spcAft>
                    <a:spcPts val="0"/>
                  </a:spcAft>
                </a:pPr>
                <a:r>
                  <a:rPr lang="he-IL" sz="3200" b="1" u="sng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שאלה 3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נתון מערך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בגודל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של מספרים ממשיים ומספר ממשי נוסף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he-IL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הציעו אלגוריתם שמכריע האם 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קיימים שני אינדקסים שונים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כך ש-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	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  <a:blipFill>
                <a:blip r:embed="rId5"/>
                <a:stretch>
                  <a:fillRect t="-4294" r="-1249" b="-7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9961278-97CD-F546-A913-24C7C3021EBA}"/>
              </a:ext>
            </a:extLst>
          </p:cNvPr>
          <p:cNvSpPr/>
          <p:nvPr/>
        </p:nvSpPr>
        <p:spPr>
          <a:xfrm>
            <a:off x="-3928672" y="3633096"/>
            <a:ext cx="1117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66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מוכר?</a:t>
            </a:r>
            <a:endParaRPr lang="en-US" sz="66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FAA8D-F40A-BB44-AF92-9CBF20CFD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95" y="0"/>
            <a:ext cx="979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/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spcAft>
                    <a:spcPts val="0"/>
                  </a:spcAft>
                </a:pPr>
                <a:r>
                  <a:rPr lang="he-IL" sz="3200" b="1" u="sng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שאלה 3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נתון מערך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בגודל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של מספרים ממשיים ומספר ממשי נוסף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he-IL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הציעו אלגוריתם שמכריע האם 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קיימים שני אינדקסים שונים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כך ש-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  <a:blipFill>
                <a:blip r:embed="rId4"/>
                <a:stretch>
                  <a:fillRect t="-4425" r="-1418" b="-79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6E4C4B-5F51-4011-ABE5-2F1607D201A3}"/>
              </a:ext>
            </a:extLst>
          </p:cNvPr>
          <p:cNvSpPr/>
          <p:nvPr/>
        </p:nvSpPr>
        <p:spPr>
          <a:xfrm>
            <a:off x="3393324" y="6108918"/>
            <a:ext cx="5473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5"/>
              </a:rPr>
              <a:t>https://leetcode.com/problems/two-sum/</a:t>
            </a:r>
            <a:endParaRPr lang="he-IL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C9BB2-FDB8-4526-A2CC-0397A3EC019D}"/>
              </a:ext>
            </a:extLst>
          </p:cNvPr>
          <p:cNvSpPr/>
          <p:nvPr/>
        </p:nvSpPr>
        <p:spPr>
          <a:xfrm>
            <a:off x="1150657" y="4020274"/>
            <a:ext cx="8701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FF"/>
                </a:solidFill>
              </a:rPr>
              <a:t>Map&lt;</a:t>
            </a:r>
            <a:r>
              <a:rPr lang="he-IL" sz="3200" dirty="0" err="1">
                <a:solidFill>
                  <a:srgbClr val="00FFFF"/>
                </a:solidFill>
              </a:rPr>
              <a:t>Integer,Integer</a:t>
            </a:r>
            <a:r>
              <a:rPr lang="he-IL" sz="3200" dirty="0">
                <a:solidFill>
                  <a:srgbClr val="00FFFF"/>
                </a:solidFill>
              </a:rPr>
              <a:t>&gt; map = new HashMap</a:t>
            </a:r>
            <a:r>
              <a:rPr lang="en-US" sz="3200" dirty="0">
                <a:solidFill>
                  <a:srgbClr val="00FFFF"/>
                </a:solidFill>
              </a:rPr>
              <a:t>&lt;&gt;();</a:t>
            </a:r>
            <a:endParaRPr lang="he-IL" sz="3200" dirty="0">
              <a:solidFill>
                <a:srgbClr val="00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26BFB-67B4-46FD-B17F-7EEDC33AB969}"/>
              </a:ext>
            </a:extLst>
          </p:cNvPr>
          <p:cNvSpPr/>
          <p:nvPr/>
        </p:nvSpPr>
        <p:spPr>
          <a:xfrm>
            <a:off x="1150657" y="4550817"/>
            <a:ext cx="34487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FFFF"/>
                </a:solidFill>
              </a:rPr>
              <a:t>containsKey</a:t>
            </a:r>
            <a:r>
              <a:rPr lang="en-US" sz="3200" dirty="0">
                <a:solidFill>
                  <a:srgbClr val="00FFFF"/>
                </a:solidFill>
              </a:rPr>
              <a:t>(key)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FF"/>
                </a:solidFill>
              </a:rPr>
              <a:t>get(key)</a:t>
            </a:r>
            <a:endParaRPr lang="he-IL" sz="32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24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B53E3-8F93-4FF1-AD05-D513144FAF30}"/>
              </a:ext>
            </a:extLst>
          </p:cNvPr>
          <p:cNvSpPr/>
          <p:nvPr/>
        </p:nvSpPr>
        <p:spPr>
          <a:xfrm>
            <a:off x="1498600" y="139254"/>
            <a:ext cx="122047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9CF828"/>
                </a:solidFill>
                <a:latin typeface="Consolas" panose="020B0609020204030204" pitchFamily="49" charset="0"/>
              </a:rPr>
              <a:t>TwoSums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CF828"/>
                </a:solidFill>
                <a:latin typeface="Consolas" panose="020B0609020204030204" pitchFamily="49" charset="0"/>
              </a:rPr>
              <a:t>Solution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twoSum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9CF828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&gt; </a:t>
            </a:r>
            <a:r>
              <a:rPr lang="en-US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HashMap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he-IL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     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      </a:t>
            </a:r>
            <a:r>
              <a:rPr lang="nn-NO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nn-NO" sz="2000" b="1" dirty="0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endParaRPr lang="nn-NO" sz="20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sz="20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])) {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 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 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sz="2000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]);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{                  		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else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],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{    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{          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}</a:t>
            </a:r>
            <a:endParaRPr lang="he-IL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56152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spcAft>
                <a:spcPts val="0"/>
              </a:spcAft>
            </a:pPr>
            <a:r>
              <a:rPr lang="he-IL" sz="32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תארו</a:t>
            </a:r>
            <a:r>
              <a:rPr lang="he-IL" sz="3200" dirty="0">
                <a:latin typeface="Calibri" panose="020F0502020204030204" pitchFamily="34" charset="0"/>
                <a:ea typeface="Times New Roman" panose="02020603050405020304" pitchFamily="18" charset="0"/>
              </a:rPr>
              <a:t> מבנה נתונים אשר תומך בפעולות הבאות:</a:t>
            </a: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הכנסה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insert(x)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  <a:endParaRPr lang="he-IL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חיפוש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  <a:endParaRPr lang="he-IL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החלפה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48D7C-5DED-BD4E-AE82-0721A115C760}"/>
              </a:ext>
            </a:extLst>
          </p:cNvPr>
          <p:cNvSpPr/>
          <p:nvPr/>
        </p:nvSpPr>
        <p:spPr>
          <a:xfrm>
            <a:off x="632750" y="3644086"/>
            <a:ext cx="546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Insert(x):</a:t>
            </a:r>
          </a:p>
          <a:p>
            <a:pPr algn="ctr" rtl="1"/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1. Insert to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Hashtable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 (x,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Date.now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())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321701-14D2-AA45-899E-55C1DC32EC51}"/>
                  </a:ext>
                </a:extLst>
              </p:cNvPr>
              <p:cNvSpPr/>
              <p:nvPr/>
            </p:nvSpPr>
            <p:spPr>
              <a:xfrm>
                <a:off x="1105846" y="4697861"/>
                <a:ext cx="634099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latin typeface="Calibri" panose="020F0502020204030204" pitchFamily="34" charset="0"/>
                    <a:cs typeface="Arial" panose="020B0604020202020204" pitchFamily="34" charset="0"/>
                  </a:rPr>
                  <a:t>find(x):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find(x) in </a:t>
                </a:r>
                <a:r>
                  <a:rPr lang="en-US" sz="2400" dirty="0" err="1">
                    <a:latin typeface="Calibri" panose="020F0502020204030204" pitchFamily="34" charset="0"/>
                    <a:cs typeface="Arial" panose="020B0604020202020204" pitchFamily="34" charset="0"/>
                  </a:rPr>
                  <a:t>Hashtable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2400" b="0" dirty="0">
                    <a:latin typeface="Calibri" panose="020F0502020204030204" pitchFamily="34" charset="0"/>
                    <a:cs typeface="Arial" panose="020B0604020202020204" pitchFamily="34" charset="0"/>
                  </a:rPr>
                  <a:t> value</a:t>
                </a:r>
              </a:p>
              <a:p>
                <a:pPr marL="457200" indent="-457200">
                  <a:buAutoNum type="arabicPeriod"/>
                </a:pPr>
                <a:r>
                  <a:rPr lang="en-US" sz="24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swapAll</a:t>
                </a:r>
                <a:r>
                  <a:rPr lang="en-US" sz="24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Date 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&lt; value._2 return </a:t>
                </a:r>
                <a:r>
                  <a:rPr lang="en-US" sz="24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value._1</a:t>
                </a:r>
              </a:p>
              <a:p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     </a:t>
                </a:r>
                <a:r>
                  <a:rPr lang="en-US" sz="24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else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return </a:t>
                </a:r>
                <a:r>
                  <a:rPr lang="en-US" sz="2400" b="1" dirty="0" err="1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swapAll</a:t>
                </a:r>
                <a:r>
                  <a:rPr lang="en-US" sz="24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value</a:t>
                </a:r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321701-14D2-AA45-899E-55C1DC32E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46" y="4697861"/>
                <a:ext cx="6340996" cy="1569660"/>
              </a:xfrm>
              <a:prstGeom prst="rect">
                <a:avLst/>
              </a:prstGeom>
              <a:blipFill>
                <a:blip r:embed="rId4"/>
                <a:stretch>
                  <a:fillRect l="-1400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4C59211-4E56-9948-A990-B183732F2739}"/>
              </a:ext>
            </a:extLst>
          </p:cNvPr>
          <p:cNvSpPr/>
          <p:nvPr/>
        </p:nvSpPr>
        <p:spPr>
          <a:xfrm>
            <a:off x="6269814" y="3644086"/>
            <a:ext cx="6340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(x):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Date 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Date.now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Value 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to X</a:t>
            </a:r>
          </a:p>
        </p:txBody>
      </p:sp>
    </p:spTree>
    <p:extLst>
      <p:ext uri="{BB962C8B-B14F-4D97-AF65-F5344CB8AC3E}">
        <p14:creationId xmlns:p14="http://schemas.microsoft.com/office/powerpoint/2010/main" val="3874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spcAft>
                <a:spcPts val="0"/>
              </a:spcAft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מה היתרונות של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BST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על טבלאות גיבוב?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879EE-9B53-3648-90B2-1112B1A6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63500"/>
            <a:ext cx="120523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6E2D5-E4CC-734C-BD40-3F3D39F4A0AF}"/>
              </a:ext>
            </a:extLst>
          </p:cNvPr>
          <p:cNvSpPr/>
          <p:nvPr/>
        </p:nvSpPr>
        <p:spPr>
          <a:xfrm>
            <a:off x="5978525" y="1392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www.geeksforgeeks.org</a:t>
            </a:r>
            <a:r>
              <a:rPr lang="en-US" dirty="0">
                <a:hlinkClick r:id="rId5"/>
              </a:rPr>
              <a:t>/advantages-of-</a:t>
            </a:r>
            <a:r>
              <a:rPr lang="en-US" dirty="0" err="1">
                <a:hlinkClick r:id="rId5"/>
              </a:rPr>
              <a:t>bst</a:t>
            </a:r>
            <a:r>
              <a:rPr lang="en-US" dirty="0">
                <a:hlinkClick r:id="rId5"/>
              </a:rPr>
              <a:t>-over-hash-table/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F9085-DFF5-1B45-9097-C64196551069}"/>
              </a:ext>
            </a:extLst>
          </p:cNvPr>
          <p:cNvSpPr/>
          <p:nvPr/>
        </p:nvSpPr>
        <p:spPr>
          <a:xfrm>
            <a:off x="3048000" y="198112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www.geeksforgeeks.org</a:t>
            </a:r>
            <a:r>
              <a:rPr lang="en-US" sz="3200" dirty="0">
                <a:hlinkClick r:id="rId4"/>
              </a:rPr>
              <a:t>/top-20-hashing-technique-based-interview-questions/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889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0C4EDB-0474-4B4F-9A21-657A13632CB3}"/>
                  </a:ext>
                </a:extLst>
              </p:cNvPr>
              <p:cNvSpPr/>
              <p:nvPr/>
            </p:nvSpPr>
            <p:spPr>
              <a:xfrm>
                <a:off x="-336884" y="1573925"/>
                <a:ext cx="12528884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4000" dirty="0">
                    <a:latin typeface="+mj-lt"/>
                  </a:rPr>
                  <a:t>נניח כי יש לנו אוסף של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4000" dirty="0">
                    <a:latin typeface="+mj-lt"/>
                  </a:rPr>
                  <a:t> איברים</a:t>
                </a: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r>
                  <a:rPr lang="he-IL" sz="4000" dirty="0">
                    <a:latin typeface="+mj-lt"/>
                  </a:rPr>
                  <a:t>כאשר ערכי המפתח שלהם הם </a:t>
                </a:r>
                <a:r>
                  <a:rPr lang="he-IL" sz="4000" b="1" dirty="0">
                    <a:solidFill>
                      <a:srgbClr val="FF0000"/>
                    </a:solidFill>
                    <a:latin typeface="+mj-lt"/>
                  </a:rPr>
                  <a:t>יחודיים</a:t>
                </a:r>
              </a:p>
              <a:p>
                <a:pPr algn="ctr" rtl="1"/>
                <a:r>
                  <a:rPr lang="he-IL" sz="4000" dirty="0">
                    <a:latin typeface="+mj-lt"/>
                  </a:rPr>
                  <a:t>בתחום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≔{1,2,…,</m:t>
                    </m:r>
                    <m:d>
                      <m:dPr>
                        <m:begChr m:val="|"/>
                        <m:endChr m:val="|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4000" dirty="0">
                    <a:latin typeface="+mj-lt"/>
                  </a:rPr>
                  <a:t> כאשר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sz="40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0C4EDB-0474-4B4F-9A21-657A1363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884" y="1573925"/>
                <a:ext cx="12528884" cy="3785652"/>
              </a:xfrm>
              <a:prstGeom prst="rect">
                <a:avLst/>
              </a:prstGeom>
              <a:blipFill>
                <a:blip r:embed="rId4"/>
                <a:stretch>
                  <a:fillRect t="-2676" b="-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27E288-AE87-4BF5-81AB-B23E5DF9FAAA}"/>
              </a:ext>
            </a:extLst>
          </p:cNvPr>
          <p:cNvSpPr/>
          <p:nvPr/>
        </p:nvSpPr>
        <p:spPr>
          <a:xfrm>
            <a:off x="8035004" y="6303247"/>
            <a:ext cx="41249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400" dirty="0"/>
              <a:t>U</a:t>
            </a:r>
            <a:r>
              <a:rPr lang="he-IL" sz="2400" dirty="0"/>
              <a:t> מרחב כל המפתחות האפשריים</a:t>
            </a:r>
          </a:p>
          <a:p>
            <a:pPr algn="r" rtl="1"/>
            <a:endParaRPr lang="he-IL" sz="2400" dirty="0"/>
          </a:p>
        </p:txBody>
      </p:sp>
      <p:pic>
        <p:nvPicPr>
          <p:cNvPr id="9218" name="Picture 2" descr="Hash Table key and data">
            <a:extLst>
              <a:ext uri="{FF2B5EF4-FFF2-40B4-BE49-F238E27FC236}">
                <a16:creationId xmlns:a16="http://schemas.microsoft.com/office/drawing/2014/main" id="{F23F1D68-F501-40BF-96F7-AD7FCF25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986" y="2364978"/>
            <a:ext cx="37147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7046B-FF40-483D-8686-01798C61B3C2}"/>
              </a:ext>
            </a:extLst>
          </p:cNvPr>
          <p:cNvSpPr/>
          <p:nvPr/>
        </p:nvSpPr>
        <p:spPr>
          <a:xfrm>
            <a:off x="4198374" y="139254"/>
            <a:ext cx="4015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הצגת הבעיה</a:t>
            </a:r>
            <a:endParaRPr lang="he-IL" sz="5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9BBAA8-AB13-4445-9DA5-A601F13B0A84}"/>
              </a:ext>
            </a:extLst>
          </p:cNvPr>
          <p:cNvSpPr/>
          <p:nvPr/>
        </p:nvSpPr>
        <p:spPr>
          <a:xfrm>
            <a:off x="3507803" y="5569802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אין שני איברים עם מפתח זהה. </a:t>
            </a:r>
            <a:endParaRPr lang="he-I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598118" y="50699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423270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69175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8D468E-0A51-452F-BF5A-9C5FA6D3FECE}"/>
              </a:ext>
            </a:extLst>
          </p:cNvPr>
          <p:cNvSpPr/>
          <p:nvPr/>
        </p:nvSpPr>
        <p:spPr>
          <a:xfrm>
            <a:off x="2204750" y="4776153"/>
            <a:ext cx="4390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Input</a:t>
            </a:r>
            <a:r>
              <a:rPr lang="en-US" sz="2800" dirty="0"/>
              <a:t>: ID                      </a:t>
            </a:r>
            <a:r>
              <a:rPr lang="en-US" sz="2800" dirty="0">
                <a:solidFill>
                  <a:srgbClr val="00FFFF"/>
                </a:solidFill>
              </a:rPr>
              <a:t>Output: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E48733-7C21-4CE9-B58C-1D30FE549116}"/>
                  </a:ext>
                </a:extLst>
              </p:cNvPr>
              <p:cNvSpPr/>
              <p:nvPr/>
            </p:nvSpPr>
            <p:spPr>
              <a:xfrm>
                <a:off x="3598118" y="6248554"/>
                <a:ext cx="4278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0,999,999,999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he-IL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E48733-7C21-4CE9-B58C-1D30FE549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18" y="6248554"/>
                <a:ext cx="4278351" cy="461665"/>
              </a:xfrm>
              <a:prstGeom prst="rect">
                <a:avLst/>
              </a:prstGeom>
              <a:blipFill>
                <a:blip r:embed="rId4"/>
                <a:stretch>
                  <a:fillRect t="-11111" r="-266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B66FD12-E605-4606-8747-A2FDB110395B}"/>
              </a:ext>
            </a:extLst>
          </p:cNvPr>
          <p:cNvSpPr/>
          <p:nvPr/>
        </p:nvSpPr>
        <p:spPr>
          <a:xfrm>
            <a:off x="9044921" y="6453890"/>
            <a:ext cx="3147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U</a:t>
            </a:r>
            <a:r>
              <a:rPr lang="he-IL" dirty="0"/>
              <a:t> מרחב כל המפתחות האפשריים</a:t>
            </a:r>
          </a:p>
          <a:p>
            <a:pPr algn="r" rtl="1"/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173271-A1FE-42EB-A279-C36DC581ABFA}"/>
              </a:ext>
            </a:extLst>
          </p:cNvPr>
          <p:cNvSpPr/>
          <p:nvPr/>
        </p:nvSpPr>
        <p:spPr>
          <a:xfrm>
            <a:off x="6939250" y="4443369"/>
            <a:ext cx="60960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name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Date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dob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79F69-6883-4977-95CD-C20A5F05DBFB}"/>
              </a:ext>
            </a:extLst>
          </p:cNvPr>
          <p:cNvSpPr/>
          <p:nvPr/>
        </p:nvSpPr>
        <p:spPr>
          <a:xfrm>
            <a:off x="2189688" y="919941"/>
            <a:ext cx="7095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אנשים לפי תעודת זהות</a:t>
            </a:r>
          </a:p>
        </p:txBody>
      </p:sp>
    </p:spTree>
    <p:extLst>
      <p:ext uri="{BB962C8B-B14F-4D97-AF65-F5344CB8AC3E}">
        <p14:creationId xmlns:p14="http://schemas.microsoft.com/office/powerpoint/2010/main" val="193579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66FD12-E605-4606-8747-A2FDB110395B}"/>
              </a:ext>
            </a:extLst>
          </p:cNvPr>
          <p:cNvSpPr/>
          <p:nvPr/>
        </p:nvSpPr>
        <p:spPr>
          <a:xfrm>
            <a:off x="9044921" y="6453890"/>
            <a:ext cx="3147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U</a:t>
            </a:r>
            <a:r>
              <a:rPr lang="he-IL" dirty="0"/>
              <a:t> מרחב כל המפתחות האפשריים</a:t>
            </a:r>
          </a:p>
          <a:p>
            <a:pPr algn="r" rtl="1"/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62E2DD-3E49-4CB8-BC68-2761C805BD84}"/>
                  </a:ext>
                </a:extLst>
              </p:cNvPr>
              <p:cNvSpPr/>
              <p:nvPr/>
            </p:nvSpPr>
            <p:spPr>
              <a:xfrm>
                <a:off x="-2632200" y="2709229"/>
                <a:ext cx="125288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3600" b="1" dirty="0">
                    <a:solidFill>
                      <a:srgbClr val="FFCC00"/>
                    </a:solidFill>
                    <a:latin typeface="+mj-lt"/>
                  </a:rPr>
                  <a:t>חשבו</a:t>
                </a:r>
                <a:r>
                  <a:rPr lang="he-IL" sz="3600" dirty="0">
                    <a:latin typeface="+mj-lt"/>
                  </a:rPr>
                  <a:t> על מבנה נתונים דינמי אשר תומך</a:t>
                </a:r>
              </a:p>
              <a:p>
                <a:pPr algn="r" rtl="1"/>
                <a:r>
                  <a:rPr lang="he-IL" sz="3600" dirty="0">
                    <a:latin typeface="+mj-lt"/>
                  </a:rPr>
                  <a:t>בפעולות הכנסה, מחיקה וחיפוש ב-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he-IL" sz="3600" dirty="0">
                  <a:latin typeface="+mj-lt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62E2DD-3E49-4CB8-BC68-2761C805B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2200" y="2709229"/>
                <a:ext cx="12528884" cy="1200329"/>
              </a:xfrm>
              <a:prstGeom prst="rect">
                <a:avLst/>
              </a:prstGeom>
              <a:blipFill>
                <a:blip r:embed="rId3"/>
                <a:stretch>
                  <a:fillRect t="-7292" r="-142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71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76226"/>
              </p:ext>
            </p:extLst>
          </p:nvPr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833222"/>
              </p:ext>
            </p:extLst>
          </p:nvPr>
        </p:nvGraphicFramePr>
        <p:xfrm>
          <a:off x="1399133" y="4443369"/>
          <a:ext cx="8882456" cy="9144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O(1)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Array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5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569850"/>
              </p:ext>
            </p:extLst>
          </p:nvPr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73179"/>
              </p:ext>
            </p:extLst>
          </p:nvPr>
        </p:nvGraphicFramePr>
        <p:xfrm>
          <a:off x="1399133" y="4443369"/>
          <a:ext cx="8882456" cy="13716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410571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Sorted Array by Key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240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9816</TotalTime>
  <Words>2699</Words>
  <Application>Microsoft Macintosh PowerPoint</Application>
  <PresentationFormat>Widescreen</PresentationFormat>
  <Paragraphs>553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Calibri Light (Headings)</vt:lpstr>
      <vt:lpstr>Cambria Math</vt:lpstr>
      <vt:lpstr>Consolas</vt:lpstr>
      <vt:lpstr>medium-content-serif-font</vt:lpstr>
      <vt:lpstr>Open Sans</vt:lpstr>
      <vt:lpstr>Times New Roman</vt:lpstr>
      <vt:lpstr>Office Theme</vt:lpstr>
      <vt:lpstr>מבני נתונים</vt:lpstr>
      <vt:lpstr>מערכים  רשימה מקושרות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היום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מבני נתונים</dc:title>
  <dc:creator>צבי מינץ</dc:creator>
  <cp:lastModifiedBy>צבי מינץ</cp:lastModifiedBy>
  <cp:revision>897</cp:revision>
  <dcterms:created xsi:type="dcterms:W3CDTF">2019-07-21T10:56:39Z</dcterms:created>
  <dcterms:modified xsi:type="dcterms:W3CDTF">2020-09-03T05:31:51Z</dcterms:modified>
</cp:coreProperties>
</file>